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y="5143500" cx="9144000"/>
  <p:notesSz cx="6858000" cy="9144000"/>
  <p:embeddedFontLst>
    <p:embeddedFont>
      <p:font typeface="Roboto Black"/>
      <p:bold r:id="rId55"/>
      <p:boldItalic r:id="rId56"/>
    </p:embeddedFont>
    <p:embeddedFont>
      <p:font typeface="Roboto Medium"/>
      <p:regular r:id="rId57"/>
      <p:bold r:id="rId58"/>
      <p:italic r:id="rId59"/>
      <p:boldItalic r:id="rId60"/>
    </p:embeddedFont>
    <p:embeddedFont>
      <p:font typeface="Roboto"/>
      <p:regular r:id="rId61"/>
      <p:bold r:id="rId62"/>
      <p:italic r:id="rId63"/>
      <p:boldItalic r:id="rId64"/>
    </p:embeddedFont>
    <p:embeddedFont>
      <p:font typeface="Roboto Mono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-bold.fntdata"/><Relationship Id="rId61" Type="http://schemas.openxmlformats.org/officeDocument/2006/relationships/font" Target="fonts/Roboto-regular.fntdata"/><Relationship Id="rId20" Type="http://schemas.openxmlformats.org/officeDocument/2006/relationships/slide" Target="slides/slide14.xml"/><Relationship Id="rId64" Type="http://schemas.openxmlformats.org/officeDocument/2006/relationships/font" Target="fonts/Roboto-boldItalic.fntdata"/><Relationship Id="rId63" Type="http://schemas.openxmlformats.org/officeDocument/2006/relationships/font" Target="fonts/Roboto-italic.fntdata"/><Relationship Id="rId22" Type="http://schemas.openxmlformats.org/officeDocument/2006/relationships/slide" Target="slides/slide16.xml"/><Relationship Id="rId66" Type="http://schemas.openxmlformats.org/officeDocument/2006/relationships/font" Target="fonts/RobotoMono-bold.fntdata"/><Relationship Id="rId21" Type="http://schemas.openxmlformats.org/officeDocument/2006/relationships/slide" Target="slides/slide15.xml"/><Relationship Id="rId65" Type="http://schemas.openxmlformats.org/officeDocument/2006/relationships/font" Target="fonts/RobotoMono-regular.fntdata"/><Relationship Id="rId24" Type="http://schemas.openxmlformats.org/officeDocument/2006/relationships/slide" Target="slides/slide18.xml"/><Relationship Id="rId68" Type="http://schemas.openxmlformats.org/officeDocument/2006/relationships/font" Target="fonts/RobotoMono-boldItalic.fntdata"/><Relationship Id="rId23" Type="http://schemas.openxmlformats.org/officeDocument/2006/relationships/slide" Target="slides/slide17.xml"/><Relationship Id="rId67" Type="http://schemas.openxmlformats.org/officeDocument/2006/relationships/font" Target="fonts/RobotoMono-italic.fntdata"/><Relationship Id="rId60" Type="http://schemas.openxmlformats.org/officeDocument/2006/relationships/font" Target="fonts/RobotoMedium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RobotoBlack-bold.fntdata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RobotoMedium-regular.fntdata"/><Relationship Id="rId12" Type="http://schemas.openxmlformats.org/officeDocument/2006/relationships/slide" Target="slides/slide6.xml"/><Relationship Id="rId56" Type="http://schemas.openxmlformats.org/officeDocument/2006/relationships/font" Target="fonts/RobotoBlack-boldItalic.fntdata"/><Relationship Id="rId15" Type="http://schemas.openxmlformats.org/officeDocument/2006/relationships/slide" Target="slides/slide9.xml"/><Relationship Id="rId59" Type="http://schemas.openxmlformats.org/officeDocument/2006/relationships/font" Target="fonts/RobotoMedium-italic.fntdata"/><Relationship Id="rId14" Type="http://schemas.openxmlformats.org/officeDocument/2006/relationships/slide" Target="slides/slide8.xml"/><Relationship Id="rId58" Type="http://schemas.openxmlformats.org/officeDocument/2006/relationships/font" Target="fonts/RobotoMedium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dda9e7e6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dda9e7e6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194a6028d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194a6028d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flex-direction:column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cambiamos el flujo del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eje principal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 una columna, los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elementos flexibles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se ubican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verticalmente de arriba hacia abajo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194a6028d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194a6028d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Ahora los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elementos flexibles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se agregan al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contenedor flexible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derecha a izquierda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El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eje transversal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mantiene la misma orientación, de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arriba hacia abajo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el caso de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column-reverse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ahora los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elementos flexibles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se agregan de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abajo hacia arriba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también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manteniendo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la orientación del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eje transversal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d147eccdc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d147eccdc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8DC7"/>
              </a:buClr>
              <a:buSzPts val="1050"/>
              <a:buFont typeface="Roboto"/>
              <a:buAutoNum type="arabicPeriod"/>
            </a:pP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flex-wrap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gestiona el desbordamiento de los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elementos flexibles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58DC7"/>
              </a:buClr>
              <a:buSzPts val="1050"/>
              <a:buFont typeface="Roboto"/>
              <a:buAutoNum type="arabicPeriod"/>
            </a:pP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Por defecto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su valor es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nowrap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58DC7"/>
              </a:buClr>
              <a:buSzPts val="1050"/>
              <a:buFont typeface="Roboto"/>
              <a:buAutoNum type="arabicPeriod"/>
            </a:pP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Por defecto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flexbox 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ubica los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elementos flexibles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uno al lado 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del otro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y cuando los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elementos 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comienzan a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desbordar 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dimensión principal del contenedor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esto puede ser porque se 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definió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una dimensión para los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elementos flexibles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en el eje paralelo al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eje principal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utilizando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height 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width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el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contenido 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 puede reducirse, achicarse más, etc.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58DC7"/>
              </a:buClr>
              <a:buSzPts val="1050"/>
              <a:buFont typeface="Roboto"/>
              <a:buAutoNum type="arabicPeriod"/>
            </a:pP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 primera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reacción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que tiene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flexbox 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 los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elementos flexibles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es comenzar a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comprimirlos, encogerlos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Si son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elementos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no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reemplazados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como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textos 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los partes por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palabras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 espacios en blanco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En el 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caso de los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elementos reemplazados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que inicialmente tienen una medida, intenta hacerlos caber, si no puede, comienza a 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deformar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su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proporción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intrínseca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 lo cual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la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imagen pierde lectura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28a8dbcf0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28a8dbcf0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8DC7"/>
              </a:buClr>
              <a:buSzPts val="1050"/>
              <a:buFont typeface="Roboto"/>
              <a:buAutoNum type="arabicPeriod"/>
            </a:pP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Acá voy a introducir un nuevo concepto que es el de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línea flexible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la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línea flexible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son los rieles por donde los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elementos flexibles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circulan dentro del contenedor. Siempre van en el mismo sentido de la propiedad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flex-direction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y son paralelos al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eje principal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58DC7"/>
              </a:buClr>
              <a:buSzPts val="1050"/>
              <a:buFont typeface="Roboto"/>
              <a:buAutoNum type="arabicPeriod"/>
            </a:pP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Siempre que tengamos al menos un elemento, tenemos una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línea flexible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58DC7"/>
              </a:buClr>
              <a:buSzPts val="1050"/>
              <a:buFont typeface="Roboto"/>
              <a:buAutoNum type="arabicPeriod"/>
            </a:pPr>
            <a:r>
              <a:t/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2227c994c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2227c994c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Cuando la propiedad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flex-wrap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es igual a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wrap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los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elementos flexibles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se desplazan a una nueva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línea flexible 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siguiendo el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eje transversal.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2227c994c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2227c994c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Además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 los valores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nowrap 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wrap 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está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el valor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wrap-reverse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que cambia la orientación del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eje transversal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 agregar los elementos de abajo hacia arriba, similar a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column-reverse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2227c994c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2227c994c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Además de los valores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nowrap 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wrap 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está el valor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wrap-reverse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que cambia la orientación del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eje transversal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 agregar los elementos de abajo hacia arriba, similar a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column-reverse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227c994c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2227c994c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Además de los valores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nowrap 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wrap 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está el valor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wrap-reverse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que cambia la orientación del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eje transversal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 agregar los elementos de abajo hacia arriba, similar a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column-reverse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2227c994c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2227c994c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Además de los valores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nowrap 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wrap 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está el valor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wrap-reverse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que cambia la orientación del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eje transversal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 agregar los elementos de abajo hacia arriba, similar a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column-reverse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228cd1de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228cd1de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Del lado izquierdo tenemos un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contenedor flexible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con, entre otras propiedades, las siguientes declaraciones: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display: flex;</a:t>
            </a:r>
            <a:endParaRPr b="1"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flex-wrap:wrap;</a:t>
            </a:r>
            <a:endParaRPr b="1"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width:330px;</a:t>
            </a:r>
            <a:endParaRPr b="1"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height:250px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Como por defecto el valor de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align-content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y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align-items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es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stretch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la altura de los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elementos flexibles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se expande a todo el alto disponible.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Del lado derecho tenemos el mismo contenedor con la propiedad CSS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align-items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establecida en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center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Noten como los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elementos flexibles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se centran en relación a la altura de la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línea flexible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dda9e7e68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dda9e7e68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AutoNum type="arabicPeriod"/>
            </a:pPr>
            <a:r>
              <a:rPr lang="es"/>
              <a:t>En este módulo vamos a ver todo lo relacionado a </a:t>
            </a:r>
            <a:r>
              <a:rPr b="1" lang="es"/>
              <a:t>Flexbox</a:t>
            </a:r>
            <a:r>
              <a:rPr lang="es"/>
              <a:t>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AutoNum type="arabicPeriod"/>
            </a:pPr>
            <a:r>
              <a:rPr lang="es">
                <a:solidFill>
                  <a:schemeClr val="dk1"/>
                </a:solidFill>
              </a:rPr>
              <a:t>¿Qué es Flexbox?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AutoNum type="arabicPeriod"/>
            </a:pPr>
            <a:r>
              <a:rPr lang="es"/>
              <a:t>Supongo que lo vienen usando intuitivamente porque viene siendo bastante común en estos días, sobre todo las </a:t>
            </a:r>
            <a:r>
              <a:rPr b="1" lang="es"/>
              <a:t>propiedades relacionadas con alineamiento</a:t>
            </a:r>
            <a:r>
              <a:rPr lang="es"/>
              <a:t>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AutoNum type="arabicPeriod"/>
            </a:pPr>
            <a:r>
              <a:rPr lang="es"/>
              <a:t>Explorar las posibilidades que tiene y contextos.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228cd1de2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228cd1de2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Acá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comparamos en la izquierda un contenedor con la propiedad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align-items 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 el valor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center 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 en la derecha con la propiedad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align-content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con el mismo valor.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align-content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alinea las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líneas flexibles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en el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eje transversal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del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contenedor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entendiendo como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línea flexible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también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 la altura de los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elementos flexibles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 podría decir que gestiona los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elementos flexibles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como un conjunto.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228cd1de2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228cd1de2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column-gap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y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row-gap 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son las propiedades con las que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Flexbox 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nos permite agregar un espacio entre los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elementos flexibles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También podemos utilizar la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propiedad shorthand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gap 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para declarar ambas propiedades.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Una alternativa a esta propiedad podría ser los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márgenes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pero tenemos que tener en cuenta algunas cuestiones relacionada a los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márgenes 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 los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elementos flexibles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228cd1de2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228cd1de2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Los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márgenes 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los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elementos flexibles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no colapsan, e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sto significa que no importa si los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elementos flexibles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no caben en el contenedor y comienzan a encogerse, los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márgenes 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mantendrán su medida.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Como hablamos en el primer módulo sobre los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elementos reemplazados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y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 reemplazado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observen que los textos comienzan a partirse a partir de los espacio entre palabras hasta cuando no hay más espacio por donde cortar y en ese punto el ancho del elemento HTML queda sujeto al ancho de la palabra más extensa. 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el caso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 las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imágenes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sí estas 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tienen un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ancho definido por CSS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por ejemplo un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max-width:100%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mantendrán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las dimensiones 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intrínsecas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2626e33ed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2626e33ed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Los márgenes paralelos a la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dimensión cruzada (cross-size)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forman parte de los 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elementos flexibles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En un escenario con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eje principal 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dispuesto en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horizontal 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nos referimos al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margen superior e inferior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b="1"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2626e33ed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2626e33ed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Los márgenes paralelos a la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dimensión cruzada (cross-size)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forman parte de los 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elementos flexibles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En un escenario con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eje principal 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dispuesto en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horizontal 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nos referimos al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margen superior e inferior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b="1"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2626e33ed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2626e33ed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Cuando aplicamos estos márgenes sobre algún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elemento flexible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sin que intervenga alguna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propiedad CSS 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vinculada a la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dimensión transversal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width 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 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height 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según corresponda, este tiende a reducir su tamaño tanto como esté definido en los propiedad que gestiona los márgenes paralelos al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eje transversal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1"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2626e33ed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2626e33ed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el caso de que tengamos un contenedor con más de una l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ínea flexible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podemos verlo claramente.</a:t>
            </a:r>
            <a:endParaRPr b="1"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2626e33ed8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2626e33ed8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el caso de que tengamos un contenedor con más de una l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ínea flexible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podemos verlo claramente.</a:t>
            </a:r>
            <a:endParaRPr b="1"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2626e33ed8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2626e33ed8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el caso de que tengamos un contenedor con más de una l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ínea flexible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podemos verlo claramente.</a:t>
            </a:r>
            <a:endParaRPr b="1"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2626e33ed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2626e33ed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Según las especificaciones los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nodos HTML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un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nodo de texto 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 un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contenido generado dinámicamente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que sean hijos directos, del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primer nivel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de los c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ontenedores flexibles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son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elementos flexibles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Con la excepción de aquellos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elementos flexibles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posicionados absolutamente (position:absolute)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Además de esto es importante aclarar que si intentamos hacer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flotar 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elemento flexible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este ignorara la propiedad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float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1fe856e5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1fe856e5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58DC7"/>
              </a:buClr>
              <a:buSzPts val="1100"/>
              <a:buAutoNum type="arabicPeriod"/>
            </a:pPr>
            <a:r>
              <a:rPr b="1" lang="es">
                <a:solidFill>
                  <a:schemeClr val="dk1"/>
                </a:solidFill>
              </a:rPr>
              <a:t>Flexbox Layout Module</a:t>
            </a:r>
            <a:r>
              <a:rPr lang="es">
                <a:solidFill>
                  <a:schemeClr val="dk1"/>
                </a:solidFill>
              </a:rPr>
              <a:t> o solo </a:t>
            </a:r>
            <a:r>
              <a:rPr b="1" lang="es">
                <a:solidFill>
                  <a:schemeClr val="dk1"/>
                </a:solidFill>
              </a:rPr>
              <a:t>Flexbox </a:t>
            </a:r>
            <a:r>
              <a:rPr lang="es">
                <a:solidFill>
                  <a:schemeClr val="dk1"/>
                </a:solidFill>
              </a:rPr>
              <a:t>es un</a:t>
            </a:r>
            <a:r>
              <a:rPr b="1" lang="es">
                <a:solidFill>
                  <a:schemeClr val="dk1"/>
                </a:solidFill>
              </a:rPr>
              <a:t> módulo CSS</a:t>
            </a:r>
            <a:r>
              <a:rPr lang="e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58DC7"/>
              </a:buClr>
              <a:buSzPts val="1100"/>
              <a:buAutoNum type="arabicPeriod"/>
            </a:pPr>
            <a:r>
              <a:rPr lang="es">
                <a:solidFill>
                  <a:schemeClr val="dk1"/>
                </a:solidFill>
              </a:rPr>
              <a:t>El módulo tiene un sistema de </a:t>
            </a:r>
            <a:r>
              <a:rPr b="1" lang="es">
                <a:solidFill>
                  <a:schemeClr val="dk1"/>
                </a:solidFill>
              </a:rPr>
              <a:t>propiedades CSS</a:t>
            </a:r>
            <a:r>
              <a:rPr lang="es">
                <a:solidFill>
                  <a:schemeClr val="dk1"/>
                </a:solidFill>
              </a:rPr>
              <a:t> que tiene un objetivo.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58DC7"/>
              </a:buClr>
              <a:buSzPts val="1100"/>
              <a:buAutoNum type="arabicPeriod"/>
            </a:pPr>
            <a:r>
              <a:rPr lang="es">
                <a:solidFill>
                  <a:schemeClr val="dk1"/>
                </a:solidFill>
              </a:rPr>
              <a:t>El módulo representa un tipo de diseño, que se conoce como </a:t>
            </a:r>
            <a:r>
              <a:rPr b="1" lang="es">
                <a:solidFill>
                  <a:schemeClr val="dk1"/>
                </a:solidFill>
              </a:rPr>
              <a:t>Diseño Flexible</a:t>
            </a:r>
            <a:r>
              <a:rPr lang="e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58DC7"/>
              </a:buClr>
              <a:buSzPts val="1100"/>
              <a:buAutoNum type="arabicPeriod"/>
            </a:pPr>
            <a:r>
              <a:rPr lang="es">
                <a:solidFill>
                  <a:schemeClr val="dk1"/>
                </a:solidFill>
              </a:rPr>
              <a:t>Tiene un</a:t>
            </a:r>
            <a:r>
              <a:rPr b="1" lang="es">
                <a:solidFill>
                  <a:schemeClr val="dk1"/>
                </a:solidFill>
              </a:rPr>
              <a:t> esquema propio, un</a:t>
            </a:r>
            <a:r>
              <a:rPr lang="es">
                <a:solidFill>
                  <a:schemeClr val="dk1"/>
                </a:solidFill>
              </a:rPr>
              <a:t> </a:t>
            </a:r>
            <a:r>
              <a:rPr b="1" lang="es">
                <a:solidFill>
                  <a:schemeClr val="dk1"/>
                </a:solidFill>
              </a:rPr>
              <a:t>flujo </a:t>
            </a:r>
            <a:r>
              <a:rPr lang="es">
                <a:solidFill>
                  <a:schemeClr val="dk1"/>
                </a:solidFill>
              </a:rPr>
              <a:t>diferente al </a:t>
            </a:r>
            <a:r>
              <a:rPr b="1" lang="es">
                <a:solidFill>
                  <a:schemeClr val="dk1"/>
                </a:solidFill>
              </a:rPr>
              <a:t>flujo normal del documento</a:t>
            </a:r>
            <a:r>
              <a:rPr lang="es">
                <a:solidFill>
                  <a:schemeClr val="dk1"/>
                </a:solidFill>
              </a:rPr>
              <a:t> que comentamos en el </a:t>
            </a:r>
            <a:r>
              <a:rPr b="1" lang="es">
                <a:solidFill>
                  <a:schemeClr val="dk1"/>
                </a:solidFill>
              </a:rPr>
              <a:t>primer módulo</a:t>
            </a:r>
            <a:r>
              <a:rPr lang="e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58DC7"/>
              </a:buClr>
              <a:buSzPts val="1100"/>
              <a:buAutoNum type="arabicPeriod"/>
            </a:pPr>
            <a:r>
              <a:rPr b="1" lang="es">
                <a:solidFill>
                  <a:schemeClr val="dk1"/>
                </a:solidFill>
              </a:rPr>
              <a:t>Flexbox </a:t>
            </a:r>
            <a:r>
              <a:rPr lang="es">
                <a:solidFill>
                  <a:schemeClr val="dk1"/>
                </a:solidFill>
              </a:rPr>
              <a:t>es compatible a partir de </a:t>
            </a:r>
            <a:r>
              <a:rPr b="1" lang="es">
                <a:solidFill>
                  <a:schemeClr val="dk1"/>
                </a:solidFill>
              </a:rPr>
              <a:t>Internet Explorer 10</a:t>
            </a:r>
            <a:r>
              <a:rPr lang="es">
                <a:solidFill>
                  <a:schemeClr val="dk1"/>
                </a:solidFill>
              </a:rPr>
              <a:t>, utilizando el prefijo </a:t>
            </a:r>
            <a:r>
              <a:rPr b="1" lang="es">
                <a:solidFill>
                  <a:schemeClr val="dk1"/>
                </a:solidFill>
              </a:rPr>
              <a:t>-ms-</a:t>
            </a:r>
            <a:r>
              <a:rPr lang="e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a técnica, </a:t>
            </a:r>
            <a:r>
              <a:rPr b="1" lang="es">
                <a:solidFill>
                  <a:schemeClr val="dk1"/>
                </a:solidFill>
              </a:rPr>
              <a:t>metodología CSS</a:t>
            </a:r>
            <a:r>
              <a:rPr lang="es">
                <a:solidFill>
                  <a:schemeClr val="dk1"/>
                </a:solidFill>
              </a:rPr>
              <a:t> para gestionar cómo </a:t>
            </a:r>
            <a:r>
              <a:rPr b="1" i="1" lang="es">
                <a:solidFill>
                  <a:schemeClr val="dk1"/>
                </a:solidFill>
              </a:rPr>
              <a:t>distribuir el espacio</a:t>
            </a:r>
            <a:r>
              <a:rPr lang="es">
                <a:solidFill>
                  <a:schemeClr val="dk1"/>
                </a:solidFill>
              </a:rPr>
              <a:t>, </a:t>
            </a:r>
            <a:r>
              <a:rPr b="1" i="1" lang="es">
                <a:solidFill>
                  <a:schemeClr val="dk1"/>
                </a:solidFill>
              </a:rPr>
              <a:t>alinear el contenido</a:t>
            </a:r>
            <a:r>
              <a:rPr lang="es">
                <a:solidFill>
                  <a:schemeClr val="dk1"/>
                </a:solidFill>
              </a:rPr>
              <a:t> y </a:t>
            </a:r>
            <a:r>
              <a:rPr b="1" i="1" lang="es">
                <a:solidFill>
                  <a:schemeClr val="dk1"/>
                </a:solidFill>
              </a:rPr>
              <a:t>ordenar </a:t>
            </a:r>
            <a:r>
              <a:rPr lang="es">
                <a:solidFill>
                  <a:schemeClr val="dk1"/>
                </a:solidFill>
              </a:rPr>
              <a:t>visualmente en la pantalla  afectando la apariencia y </a:t>
            </a:r>
            <a:r>
              <a:rPr b="1" lang="es">
                <a:solidFill>
                  <a:schemeClr val="dk1"/>
                </a:solidFill>
              </a:rPr>
              <a:t>estirando</a:t>
            </a:r>
            <a:r>
              <a:rPr lang="es">
                <a:solidFill>
                  <a:schemeClr val="dk1"/>
                </a:solidFill>
              </a:rPr>
              <a:t>, </a:t>
            </a:r>
            <a:r>
              <a:rPr b="1" lang="es">
                <a:solidFill>
                  <a:schemeClr val="dk1"/>
                </a:solidFill>
              </a:rPr>
              <a:t>encogiendo</a:t>
            </a:r>
            <a:r>
              <a:rPr lang="es">
                <a:solidFill>
                  <a:schemeClr val="dk1"/>
                </a:solidFill>
              </a:rPr>
              <a:t>, </a:t>
            </a:r>
            <a:r>
              <a:rPr b="1" lang="es">
                <a:solidFill>
                  <a:schemeClr val="dk1"/>
                </a:solidFill>
              </a:rPr>
              <a:t>reorganizando </a:t>
            </a:r>
            <a:r>
              <a:rPr lang="es">
                <a:solidFill>
                  <a:schemeClr val="dk1"/>
                </a:solidFill>
              </a:rPr>
              <a:t>y alterando elementos dentro del flujo del contenedor.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</a:rPr>
              <a:t>Flexbox</a:t>
            </a:r>
            <a:r>
              <a:rPr lang="es">
                <a:solidFill>
                  <a:schemeClr val="dk1"/>
                </a:solidFill>
              </a:rPr>
              <a:t> funciona en un sistema de </a:t>
            </a:r>
            <a:r>
              <a:rPr b="1" lang="es">
                <a:solidFill>
                  <a:schemeClr val="dk1"/>
                </a:solidFill>
              </a:rPr>
              <a:t>cuadrícula de ejes</a:t>
            </a:r>
            <a:r>
              <a:rPr lang="es">
                <a:solidFill>
                  <a:schemeClr val="dk1"/>
                </a:solidFill>
              </a:rPr>
              <a:t>. Cuando configuramos un elemento para que se presente como una caja flexible, </a:t>
            </a:r>
            <a:r>
              <a:rPr b="1" lang="es">
                <a:solidFill>
                  <a:schemeClr val="dk1"/>
                </a:solidFill>
              </a:rPr>
              <a:t>solo afectará a sus hijos directos</a:t>
            </a:r>
            <a:r>
              <a:rPr lang="es">
                <a:solidFill>
                  <a:schemeClr val="dk1"/>
                </a:solidFill>
              </a:rPr>
              <a:t>,</a:t>
            </a:r>
            <a:r>
              <a:rPr b="1" lang="es">
                <a:solidFill>
                  <a:schemeClr val="dk1"/>
                </a:solidFill>
              </a:rPr>
              <a:t> los del primer nivel, y no a los descendientes posteriores</a:t>
            </a:r>
            <a:r>
              <a:rPr lang="es">
                <a:solidFill>
                  <a:schemeClr val="dk1"/>
                </a:solidFill>
              </a:rPr>
              <a:t>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2626e33ed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2626e33ed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Cuando los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elementos flexibles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en el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eje principal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no llegan a cubrir toda la extensión del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contenedor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se dice que el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espacio disponible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es la suma de la extensión de cada unos de los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elementos 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menos la extensión del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contenedor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Sí los elementos cubren toda la extensión del contenedor, entonces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 tenemos espacio disponible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2626e33ed8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2626e33ed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58DC7"/>
              </a:buClr>
              <a:buSzPts val="1050"/>
              <a:buAutoNum type="arabicPeriod"/>
            </a:pPr>
            <a:r>
              <a:rPr b="1" lang="es" sz="10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flex-grow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gestiona el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espacio disponible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para cada uno de los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elementos flexibles 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definiendo un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factor de crecimiento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Cuando asignamos un valor mayor a cero, a uno o más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elementos flexibles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el contenedor calcula el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espacio disponible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dividido por la suma de los valores </a:t>
            </a:r>
            <a:r>
              <a:rPr b="1" lang="es" sz="10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flex-grow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 todos los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elementos 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 le asigna a cada elemento su porción.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58DC7"/>
              </a:buClr>
              <a:buSzPts val="1050"/>
              <a:buFont typeface="Roboto"/>
              <a:buAutoNum type="arabicPeriod"/>
            </a:pP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factor de crecimiento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toma una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medida base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sobre el cual hacer los cálculos, sí un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elemento flexible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tiene configurado su ancho,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esa será su medida base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Por el contrario sí no hay una medida asignada, tomará su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contenido 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como base.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58DC7"/>
              </a:buClr>
              <a:buSzPts val="1050"/>
              <a:buFont typeface="Roboto"/>
              <a:buAutoNum type="arabicPeriod"/>
            </a:pP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El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valor por defecto es cero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; con este valor no hace ninguna gestión, no se le permite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crecer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sz="1050">
              <a:solidFill>
                <a:srgbClr val="37393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58DC7"/>
              </a:buClr>
              <a:buSzPts val="1050"/>
              <a:buFont typeface="Roboto"/>
              <a:buAutoNum type="arabicPeriod"/>
            </a:pP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Los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valores negativos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 no son válidos y serán ignorados, los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flotantes 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siempre y cuando sean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mayores a cero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 son válidos.</a:t>
            </a:r>
            <a:endParaRPr sz="1050">
              <a:solidFill>
                <a:srgbClr val="37393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2626e33ed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2626e33ed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7393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2626e33ed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2626e33ed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7393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09b319e247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09b319e247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7393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2626e33ed8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2626e33ed8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7393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2626e33ed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2626e33ed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Roboto"/>
              <a:buAutoNum type="arabicPeriod"/>
            </a:pP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Igual que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flex-grow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 los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 valores negativos no son válidos y serán ignorados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, los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flotantes 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siempre y cuando sean mayores a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cero 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son válidos.</a:t>
            </a:r>
            <a:endParaRPr sz="1050">
              <a:solidFill>
                <a:srgbClr val="37393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Roboto"/>
              <a:buAutoNum type="arabicPeriod"/>
            </a:pP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El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valor por defecto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 para esta propiedad si no se define es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sz="1050">
              <a:solidFill>
                <a:srgbClr val="37393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Roboto"/>
              <a:buAutoNum type="arabicPeriod"/>
            </a:pP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Con esto, cuando una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contenedor flexible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 tenga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espacio disponible negativo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 utilizará este valor para encoger los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elementos flexibles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 con este valor sin que nosotros hayamos establecido nada, es su comportamiento por defecto.</a:t>
            </a:r>
            <a:endParaRPr sz="1050">
              <a:solidFill>
                <a:srgbClr val="37393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2626e33ed8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2626e33ed8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7393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2626e33ed8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2626e33ed8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7393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2626e33ed8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2626e33ed8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7393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dd6cb54150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dd6cb54150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58DC7"/>
              </a:buClr>
              <a:buSzPts val="1100"/>
              <a:buAutoNum type="arabicPeriod"/>
            </a:pPr>
            <a:r>
              <a:rPr lang="es"/>
              <a:t>Vamos a ver los </a:t>
            </a:r>
            <a:r>
              <a:rPr b="1" lang="es"/>
              <a:t>primeros conceptos del esquema de Flexbox</a:t>
            </a:r>
            <a:r>
              <a:rPr lang="es"/>
              <a:t>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58DC7"/>
              </a:buClr>
              <a:buSzPts val="1100"/>
              <a:buAutoNum type="arabicPeriod"/>
            </a:pPr>
            <a:r>
              <a:rPr lang="es"/>
              <a:t>Para </a:t>
            </a:r>
            <a:r>
              <a:rPr lang="es"/>
              <a:t>utilizar</a:t>
            </a:r>
            <a:r>
              <a:rPr lang="es"/>
              <a:t> </a:t>
            </a:r>
            <a:r>
              <a:rPr b="1" lang="es"/>
              <a:t>flexbox </a:t>
            </a:r>
            <a:r>
              <a:rPr lang="es"/>
              <a:t>lo primero que debemos hacer es definir u</a:t>
            </a:r>
            <a:r>
              <a:rPr lang="es"/>
              <a:t>n </a:t>
            </a:r>
            <a:r>
              <a:rPr b="1" lang="es">
                <a:solidFill>
                  <a:schemeClr val="accent1"/>
                </a:solidFill>
              </a:rPr>
              <a:t>Contenedor Flexible</a:t>
            </a:r>
            <a:r>
              <a:rPr lang="es"/>
              <a:t>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58DC7"/>
              </a:buClr>
              <a:buSzPts val="1100"/>
              <a:buAutoNum type="arabicPeriod"/>
            </a:pPr>
            <a:r>
              <a:rPr lang="es"/>
              <a:t>Esto es una caja generada por cualquier elemento HTML (un div) con la propiedad </a:t>
            </a:r>
            <a:r>
              <a:rPr b="1" lang="es"/>
              <a:t>display </a:t>
            </a:r>
            <a:r>
              <a:rPr lang="es"/>
              <a:t>con el valor </a:t>
            </a:r>
            <a:r>
              <a:rPr b="1" lang="es">
                <a:solidFill>
                  <a:schemeClr val="accent1"/>
                </a:solidFill>
              </a:rPr>
              <a:t>flex </a:t>
            </a:r>
            <a:r>
              <a:rPr lang="es"/>
              <a:t>o </a:t>
            </a:r>
            <a:r>
              <a:rPr b="1" lang="es">
                <a:solidFill>
                  <a:schemeClr val="accent1"/>
                </a:solidFill>
              </a:rPr>
              <a:t>inline-flex</a:t>
            </a:r>
            <a:r>
              <a:rPr lang="es"/>
              <a:t>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58DC7"/>
              </a:buClr>
              <a:buSzPts val="1100"/>
              <a:buAutoNum type="arabicPeriod"/>
            </a:pPr>
            <a:r>
              <a:rPr lang="es"/>
              <a:t>Los elementos secundarios en el flujo de un </a:t>
            </a:r>
            <a:r>
              <a:rPr b="1" lang="es"/>
              <a:t>Contenedor Flexible</a:t>
            </a:r>
            <a:r>
              <a:rPr lang="es"/>
              <a:t> se denominan </a:t>
            </a:r>
            <a:r>
              <a:rPr b="1" lang="es">
                <a:solidFill>
                  <a:schemeClr val="accent1"/>
                </a:solidFill>
              </a:rPr>
              <a:t>Elementos Flexibles</a:t>
            </a:r>
            <a:r>
              <a:rPr lang="es"/>
              <a:t>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58DC7"/>
              </a:buClr>
              <a:buSzPts val="1100"/>
              <a:buAutoNum type="arabicPeriod"/>
            </a:pPr>
            <a:r>
              <a:rPr lang="es"/>
              <a:t>Entonces se puede decir que </a:t>
            </a:r>
            <a:r>
              <a:rPr b="1" lang="es"/>
              <a:t>Flexbox funciona a nivel de contenedor</a:t>
            </a:r>
            <a:r>
              <a:rPr lang="es"/>
              <a:t>, el comportamiento es trasladado a sus </a:t>
            </a:r>
            <a:r>
              <a:rPr b="1" lang="es"/>
              <a:t>elementos contenidos</a:t>
            </a:r>
            <a:r>
              <a:rPr lang="es"/>
              <a:t>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58DC7"/>
              </a:buClr>
              <a:buSzPts val="1100"/>
              <a:buAutoNum type="arabicPeriod"/>
            </a:pPr>
            <a:r>
              <a:rPr b="1" lang="es">
                <a:solidFill>
                  <a:srgbClr val="3D85C6"/>
                </a:solidFill>
              </a:rPr>
              <a:t>main axis:</a:t>
            </a:r>
            <a:r>
              <a:rPr lang="es"/>
              <a:t> El </a:t>
            </a:r>
            <a:r>
              <a:rPr b="1" lang="es"/>
              <a:t>eje principal</a:t>
            </a:r>
            <a:r>
              <a:rPr lang="es"/>
              <a:t> de un </a:t>
            </a:r>
            <a:r>
              <a:rPr b="1" lang="es"/>
              <a:t>contenedor flexible</a:t>
            </a:r>
            <a:r>
              <a:rPr lang="es"/>
              <a:t> es el </a:t>
            </a:r>
            <a:r>
              <a:rPr b="1" lang="es"/>
              <a:t>eje </a:t>
            </a:r>
            <a:r>
              <a:rPr lang="es"/>
              <a:t>a lo largo del cual se colocan los </a:t>
            </a:r>
            <a:r>
              <a:rPr b="1" lang="es"/>
              <a:t>elementos flexibles</a:t>
            </a:r>
            <a:r>
              <a:rPr lang="es"/>
              <a:t>, </a:t>
            </a:r>
            <a:r>
              <a:rPr i="1" lang="es"/>
              <a:t>por defecto es horizontal</a:t>
            </a:r>
            <a:r>
              <a:rPr lang="es"/>
              <a:t>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58DC7"/>
              </a:buClr>
              <a:buSzPts val="1100"/>
              <a:buAutoNum type="arabicPeriod"/>
            </a:pPr>
            <a:r>
              <a:rPr b="1" lang="es">
                <a:solidFill>
                  <a:srgbClr val="058DC7"/>
                </a:solidFill>
              </a:rPr>
              <a:t>cross axis:</a:t>
            </a:r>
            <a:r>
              <a:rPr lang="es"/>
              <a:t> El </a:t>
            </a:r>
            <a:r>
              <a:rPr b="1" lang="es"/>
              <a:t>eje transversal </a:t>
            </a:r>
            <a:r>
              <a:rPr lang="es"/>
              <a:t>al </a:t>
            </a:r>
            <a:r>
              <a:rPr b="1" lang="es"/>
              <a:t>eje principal</a:t>
            </a:r>
            <a:r>
              <a:rPr lang="es"/>
              <a:t> por defecto es el vertical.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58DC7"/>
              </a:buClr>
              <a:buSzPts val="1100"/>
              <a:buAutoNum type="arabicPeriod"/>
            </a:pPr>
            <a:r>
              <a:rPr b="1" lang="es">
                <a:solidFill>
                  <a:srgbClr val="058DC7"/>
                </a:solidFill>
              </a:rPr>
              <a:t>main size:</a:t>
            </a:r>
            <a:r>
              <a:rPr lang="es"/>
              <a:t> El </a:t>
            </a:r>
            <a:r>
              <a:rPr b="1" lang="es"/>
              <a:t>ancho </a:t>
            </a:r>
            <a:r>
              <a:rPr lang="es"/>
              <a:t>o </a:t>
            </a:r>
            <a:r>
              <a:rPr b="1" lang="es"/>
              <a:t>alto </a:t>
            </a:r>
            <a:r>
              <a:rPr lang="es"/>
              <a:t>de un </a:t>
            </a:r>
            <a:r>
              <a:rPr b="1" lang="es"/>
              <a:t>contenedor flexible</a:t>
            </a:r>
            <a:r>
              <a:rPr lang="es"/>
              <a:t>, cualquiera que esté en la </a:t>
            </a:r>
            <a:r>
              <a:rPr b="1" lang="es"/>
              <a:t>dimensión principal (min-width, etc…)</a:t>
            </a:r>
            <a:r>
              <a:rPr lang="es"/>
              <a:t>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58DC7"/>
              </a:buClr>
              <a:buSzPts val="1100"/>
              <a:buAutoNum type="arabicPeriod"/>
            </a:pPr>
            <a:r>
              <a:rPr b="1" lang="es">
                <a:solidFill>
                  <a:srgbClr val="058DC7"/>
                </a:solidFill>
              </a:rPr>
              <a:t>cross size:</a:t>
            </a:r>
            <a:r>
              <a:rPr lang="es">
                <a:solidFill>
                  <a:srgbClr val="058DC7"/>
                </a:solidFill>
              </a:rPr>
              <a:t> </a:t>
            </a:r>
            <a:r>
              <a:rPr lang="es"/>
              <a:t> El </a:t>
            </a:r>
            <a:r>
              <a:rPr b="1" lang="es"/>
              <a:t>ancho </a:t>
            </a:r>
            <a:r>
              <a:rPr lang="es"/>
              <a:t>o </a:t>
            </a:r>
            <a:r>
              <a:rPr b="1" lang="es"/>
              <a:t>alto </a:t>
            </a:r>
            <a:r>
              <a:rPr lang="es"/>
              <a:t>de un </a:t>
            </a:r>
            <a:r>
              <a:rPr b="1" lang="es"/>
              <a:t>contenedor flexible</a:t>
            </a:r>
            <a:r>
              <a:rPr lang="es"/>
              <a:t>, cualquiera que esté en la </a:t>
            </a:r>
            <a:r>
              <a:rPr b="1" lang="es"/>
              <a:t>dimensión transversal (min-height, etc…)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27fbf9af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27fbf9af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Roboto"/>
              <a:buAutoNum type="arabicPeriod"/>
            </a:pP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flex-basis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 determina la medida base sobre la cual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flexbox 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va hacer todos los cálculos para distribuir el espacio entre los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elementos flexibles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 de un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contenedor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sz="1050">
              <a:solidFill>
                <a:srgbClr val="37393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7393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Roboto"/>
              <a:buAutoNum type="arabicPeriod"/>
            </a:pP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flex-basis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 puede hacer referencia a la propiedad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width 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o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height 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dependiendo del valor de la propiedad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flex-direction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, siempre va hacer 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referencia a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 aquella que sea paralela al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eje principal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50">
              <a:solidFill>
                <a:srgbClr val="37393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7393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AutoNum type="arabicPeriod"/>
            </a:pPr>
            <a:r>
              <a:rPr b="1" lang="es" sz="1050">
                <a:solidFill>
                  <a:srgbClr val="37393A"/>
                </a:solidFill>
                <a:latin typeface="Roboto Mono"/>
                <a:ea typeface="Roboto Mono"/>
                <a:cs typeface="Roboto Mono"/>
                <a:sym typeface="Roboto Mono"/>
              </a:rPr>
              <a:t>flex-basis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 sobrescribe a </a:t>
            </a:r>
            <a:r>
              <a:rPr b="1" lang="es" sz="1050">
                <a:solidFill>
                  <a:srgbClr val="37393A"/>
                </a:solidFill>
                <a:latin typeface="Roboto Mono"/>
                <a:ea typeface="Roboto Mono"/>
                <a:cs typeface="Roboto Mono"/>
                <a:sym typeface="Roboto Mono"/>
              </a:rPr>
              <a:t>width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o </a:t>
            </a:r>
            <a:r>
              <a:rPr b="1" lang="es" sz="1050">
                <a:solidFill>
                  <a:srgbClr val="37393A"/>
                </a:solidFill>
                <a:latin typeface="Roboto Mono"/>
                <a:ea typeface="Roboto Mono"/>
                <a:cs typeface="Roboto Mono"/>
                <a:sym typeface="Roboto Mono"/>
              </a:rPr>
              <a:t>height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, es decir, si tenemos definidos para unos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elementos flexibles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 un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ancho 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o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alto 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determinado y le asignamos un valor a </a:t>
            </a:r>
            <a:r>
              <a:rPr b="1" lang="es" sz="1050">
                <a:solidFill>
                  <a:srgbClr val="37393A"/>
                </a:solidFill>
                <a:latin typeface="Roboto Mono"/>
                <a:ea typeface="Roboto Mono"/>
                <a:cs typeface="Roboto Mono"/>
                <a:sym typeface="Roboto Mono"/>
              </a:rPr>
              <a:t>flex-basis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 diferente a </a:t>
            </a:r>
            <a:r>
              <a:rPr b="1" lang="es" sz="1050">
                <a:solidFill>
                  <a:srgbClr val="37393A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, los valores asignados a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width 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o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height 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serán ignorados.</a:t>
            </a:r>
            <a:endParaRPr sz="1050">
              <a:solidFill>
                <a:srgbClr val="37393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7393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Roboto"/>
              <a:buAutoNum type="arabicPeriod"/>
            </a:pP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El valor por defecto de esta propiedad es auto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, de este modo los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elementos flexibles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 tomarán el valor del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ancho 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o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alto 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asignado por las propiedades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width 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o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height, 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en última instancia determinado por su contenido.</a:t>
            </a:r>
            <a:endParaRPr sz="1050">
              <a:solidFill>
                <a:srgbClr val="37393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7393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Roboto"/>
              <a:buAutoNum type="arabicPeriod"/>
            </a:pP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width 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o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height 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son ignorados por el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contenedor flexible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 cuando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flex-basis es distinto a auto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, no así sucede con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max-width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min-width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max-height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 y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min-height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50">
              <a:solidFill>
                <a:srgbClr val="37393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2843087d7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2843087d7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Roboto"/>
              <a:buAutoNum type="arabicPeriod"/>
            </a:pP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Estas 2 palabras claves tienen un valor opuesto entre sí. </a:t>
            </a:r>
            <a:r>
              <a:rPr b="1" lang="es" sz="1050">
                <a:solidFill>
                  <a:srgbClr val="37393A"/>
                </a:solidFill>
                <a:latin typeface="Roboto Mono"/>
                <a:ea typeface="Roboto Mono"/>
                <a:cs typeface="Roboto Mono"/>
                <a:sym typeface="Roboto Mono"/>
              </a:rPr>
              <a:t>min-content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 significa que </a:t>
            </a:r>
            <a:r>
              <a:rPr b="1" lang="es" sz="1050">
                <a:solidFill>
                  <a:srgbClr val="37393A"/>
                </a:solidFill>
                <a:latin typeface="Roboto Mono"/>
                <a:ea typeface="Roboto Mono"/>
                <a:cs typeface="Roboto Mono"/>
                <a:sym typeface="Roboto Mono"/>
              </a:rPr>
              <a:t>flex-basis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está definiendo la dimensión del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elemento flexible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 a su mínima expresión visual. En el caso de los textos, estos serían cortados palabra a palabra por espacios en blanco. Las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imágenes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videos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controles de formularios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 se reducirán a su tamaño intrínseco. </a:t>
            </a:r>
            <a:endParaRPr sz="1050">
              <a:solidFill>
                <a:srgbClr val="37393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2843087d7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2843087d7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oboto"/>
              <a:buAutoNum type="arabicPeriod"/>
            </a:pP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Por su lado,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s" sz="10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max-content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determina que el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elemento flexible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ocupe todo el espacio necesario para mostrarse. En el caso de los </a:t>
            </a:r>
            <a:r>
              <a:rPr b="1"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textos </a:t>
            </a:r>
            <a:r>
              <a:rPr lang="es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implica todo el ancho.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2626e33ed8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2626e33ed8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7393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2626e33ed8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2626e33ed8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7393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27fbf9afa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27fbf9afa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7393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2843087d7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2843087d7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7393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27fbf9afa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27fbf9afa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https://getbootstrap.com/docs/4.6/utilities/flex/</a:t>
            </a:r>
            <a:endParaRPr b="1" sz="1050">
              <a:solidFill>
                <a:srgbClr val="37393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2626e33ed8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2626e33ed8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dd6cb54150_0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dd6cb54150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l </a:t>
            </a:r>
            <a:r>
              <a:rPr b="1" lang="es" sz="1050">
                <a:solidFill>
                  <a:srgbClr val="058DC7"/>
                </a:solidFill>
                <a:latin typeface="Roboto"/>
                <a:ea typeface="Roboto"/>
                <a:cs typeface="Roboto"/>
                <a:sym typeface="Roboto"/>
              </a:rPr>
              <a:t>inicio transversal (cross-start)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y la </a:t>
            </a:r>
            <a:r>
              <a:rPr b="1" lang="es" sz="1050">
                <a:solidFill>
                  <a:srgbClr val="058DC7"/>
                </a:solidFill>
                <a:latin typeface="Roboto"/>
                <a:ea typeface="Roboto"/>
                <a:cs typeface="Roboto"/>
                <a:sym typeface="Roboto"/>
              </a:rPr>
              <a:t>extensión transversal (cross-end)</a:t>
            </a:r>
            <a:r>
              <a:rPr lang="es" sz="1050">
                <a:solidFill>
                  <a:srgbClr val="058DC7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son dos puntos en donde se pueden distribuir los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elementos flexibles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 en el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eje transversal (cross axis)</a:t>
            </a:r>
            <a:endParaRPr b="1" sz="1050">
              <a:solidFill>
                <a:srgbClr val="37393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El</a:t>
            </a:r>
            <a:r>
              <a:rPr b="1" lang="es" sz="1050">
                <a:solidFill>
                  <a:srgbClr val="058DC7"/>
                </a:solidFill>
                <a:latin typeface="Roboto"/>
                <a:ea typeface="Roboto"/>
                <a:cs typeface="Roboto"/>
                <a:sym typeface="Roboto"/>
              </a:rPr>
              <a:t> inicio principal(main-start)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 y </a:t>
            </a:r>
            <a:r>
              <a:rPr b="1" lang="es" sz="1050">
                <a:solidFill>
                  <a:srgbClr val="058DC7"/>
                </a:solidFill>
                <a:latin typeface="Roboto"/>
                <a:ea typeface="Roboto"/>
                <a:cs typeface="Roboto"/>
                <a:sym typeface="Roboto"/>
              </a:rPr>
              <a:t>extensión principal(main-end)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, el primero es el punto inicial dentro del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eje principal(main axis)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 y el otro es el punto final. </a:t>
            </a:r>
            <a:endParaRPr sz="1050">
              <a:solidFill>
                <a:srgbClr val="37393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7393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Vamos a volver a estos conceptos cada vez que los necesitemos, porque están vinculados a algunos comportamientos.</a:t>
            </a:r>
            <a:endParaRPr b="1" sz="1050">
              <a:solidFill>
                <a:srgbClr val="37393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7393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dd6cb54150_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dd6cb54150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El </a:t>
            </a:r>
            <a:r>
              <a:rPr b="1" lang="es">
                <a:solidFill>
                  <a:schemeClr val="dk1"/>
                </a:solidFill>
              </a:rPr>
              <a:t>contenedor </a:t>
            </a:r>
            <a:r>
              <a:rPr lang="es">
                <a:solidFill>
                  <a:schemeClr val="dk1"/>
                </a:solidFill>
              </a:rPr>
              <a:t>se puede comportar como un elemento en bloque, con</a:t>
            </a:r>
            <a:r>
              <a:rPr b="1" lang="es">
                <a:solidFill>
                  <a:schemeClr val="dk1"/>
                </a:solidFill>
              </a:rPr>
              <a:t> (display:flex)</a:t>
            </a:r>
            <a:r>
              <a:rPr lang="es">
                <a:solidFill>
                  <a:schemeClr val="dk1"/>
                </a:solidFill>
              </a:rPr>
              <a:t> o en línea con </a:t>
            </a:r>
            <a:r>
              <a:rPr b="1" lang="es">
                <a:solidFill>
                  <a:schemeClr val="dk1"/>
                </a:solidFill>
              </a:rPr>
              <a:t>(display:inline-flex)</a:t>
            </a:r>
            <a:r>
              <a:rPr lang="es">
                <a:solidFill>
                  <a:schemeClr val="dk1"/>
                </a:solidFill>
              </a:rPr>
              <a:t>. La diferencia entre estos es entonces que uno permite otros elementos a su lado, y el otor no.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dd6cb54150_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dd6cb54150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El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eje y tamaño transversal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 tiene un comportamiento por defecto que está estrechamente relacionado con la propiedad </a:t>
            </a:r>
            <a:r>
              <a:rPr b="1" lang="es" sz="105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align-items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. La propiedad </a:t>
            </a:r>
            <a:r>
              <a:rPr b="1" lang="es" sz="105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align-items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solo actúa sobre el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eje transversal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, define cómo se alinean los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 elementos flexibles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 a lo largo del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tamaño transversal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, solo sobre su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línea flexible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50">
              <a:solidFill>
                <a:srgbClr val="37393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Si inspeccionamos un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contenedor flexible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, en la pestaña de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Calculado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 con el checkbox de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Show all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 marcado, en el caso de Google Chrome y Firefox, se puede ver que el valor por defecto es </a:t>
            </a:r>
            <a:r>
              <a:rPr b="1" lang="es" sz="105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normal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. Este valor equivale a </a:t>
            </a:r>
            <a:r>
              <a:rPr b="1" lang="es" sz="105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stretch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50">
              <a:solidFill>
                <a:srgbClr val="37393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Además de </a:t>
            </a:r>
            <a:r>
              <a:rPr b="1" lang="es" sz="105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stretch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es" sz="105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align-items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 tiene una serie de valores para controlar cómo se comportan los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elementos flexibles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 dentro del contenedor.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194a6028d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194a6028d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La propiedad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justify-content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 gestiona la alineación de los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elementos flexibles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 dentro de cada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línea flexible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 dentro de un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contenedor flexible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 sobre el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eje principal(main axis)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, desde el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inicio principal(main-start)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 a la 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extensión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 principal(main-end)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. El valor por defecto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 flex-start 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establecerá a los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elementos flexibles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 de cada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línea flexible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 contra el borde que pertenece al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 inicio principal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194a6028d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194a6028d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Flexbox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 maneja un solo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eje principal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 y </a:t>
            </a:r>
            <a:r>
              <a:rPr b="1" lang="es" sz="105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flex-direction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 determina cual es la </a:t>
            </a:r>
            <a:r>
              <a:rPr b="1"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dirección de ese eje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, por defecto, el valor es </a:t>
            </a:r>
            <a:r>
              <a:rPr b="1" lang="es" sz="105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row</a:t>
            </a:r>
            <a:r>
              <a:rPr lang="es" sz="1050">
                <a:solidFill>
                  <a:srgbClr val="37393A"/>
                </a:solidFill>
                <a:latin typeface="Roboto"/>
                <a:ea typeface="Roboto"/>
                <a:cs typeface="Roboto"/>
                <a:sym typeface="Roboto"/>
              </a:rPr>
              <a:t>, lo cual determina una dirección horizontal de izquierda a derecha. Esto puede ser modificado a otros flujos diferentes.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D6C9C9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6C9C9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00" name="Google Shape;1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9050"/>
            <a:ext cx="9144003" cy="451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1" name="Google Shape;171;p34"/>
          <p:cNvSpPr txBox="1"/>
          <p:nvPr/>
        </p:nvSpPr>
        <p:spPr>
          <a:xfrm>
            <a:off x="587975" y="1278300"/>
            <a:ext cx="23676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Con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flex-direction:column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 cambiamos el flujo del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eje principal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 a una columna, los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elementos flexibles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 se ubican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vertic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almente de arriba hacia abajo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50">
              <a:solidFill>
                <a:srgbClr val="7D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34"/>
          <p:cNvSpPr txBox="1"/>
          <p:nvPr/>
        </p:nvSpPr>
        <p:spPr>
          <a:xfrm>
            <a:off x="467975" y="60127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flex-direction column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73" name="Google Shape;1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7975" y="1215375"/>
            <a:ext cx="5212083" cy="371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9" name="Google Shape;179;p35"/>
          <p:cNvSpPr txBox="1"/>
          <p:nvPr/>
        </p:nvSpPr>
        <p:spPr>
          <a:xfrm>
            <a:off x="217650" y="1112675"/>
            <a:ext cx="34599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Podemos alterar la dirección del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flujo del eje principal 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con el valor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row-reverse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, de modo que los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elementos 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se van a organizar de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 derecha a izquierda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50">
              <a:solidFill>
                <a:srgbClr val="7D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35"/>
          <p:cNvSpPr txBox="1"/>
          <p:nvPr/>
        </p:nvSpPr>
        <p:spPr>
          <a:xfrm>
            <a:off x="467975" y="60127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flex-direction reverse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81" name="Google Shape;18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50" y="1887363"/>
            <a:ext cx="4139151" cy="2946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4823" y="1794250"/>
            <a:ext cx="4070328" cy="289971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5"/>
          <p:cNvSpPr txBox="1"/>
          <p:nvPr/>
        </p:nvSpPr>
        <p:spPr>
          <a:xfrm>
            <a:off x="4784825" y="1379000"/>
            <a:ext cx="3312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De manera similar con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 el valor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column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-reverse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50">
              <a:solidFill>
                <a:srgbClr val="7D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89" name="Google Shape;189;p36"/>
          <p:cNvSpPr txBox="1"/>
          <p:nvPr/>
        </p:nvSpPr>
        <p:spPr>
          <a:xfrm>
            <a:off x="540600" y="1077625"/>
            <a:ext cx="80628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Por defecto los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elementos flexibles 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son agregados al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contenedor flexible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izquierda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 a derecha sin 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límite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 de cantidad o 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dimensión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,  siempre 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ubicándose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 a la derecha del anterior, en la misma línea 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horizontal. Si los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elementos 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sobrepasan las dimensiones del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contenedor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, estos desbordan por el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final principal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. Este comportamiento se debe a la propiedad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flex-wrap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 y su valor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nowrap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50">
              <a:solidFill>
                <a:srgbClr val="7D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36"/>
          <p:cNvSpPr txBox="1"/>
          <p:nvPr/>
        </p:nvSpPr>
        <p:spPr>
          <a:xfrm>
            <a:off x="467975" y="60127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Desborde de elementos flexibles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91" name="Google Shape;19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775" y="2571761"/>
            <a:ext cx="5554452" cy="128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97" name="Google Shape;197;p37"/>
          <p:cNvSpPr txBox="1"/>
          <p:nvPr/>
        </p:nvSpPr>
        <p:spPr>
          <a:xfrm>
            <a:off x="540600" y="1077625"/>
            <a:ext cx="8062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flex-wrap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 permite gestionar el desbordamiento de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elementos flexibles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 dentro de un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 contenedor flexible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. Por defecto, el valor de esta propiedad es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nowrap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50">
              <a:solidFill>
                <a:srgbClr val="7D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37"/>
          <p:cNvSpPr txBox="1"/>
          <p:nvPr/>
        </p:nvSpPr>
        <p:spPr>
          <a:xfrm>
            <a:off x="467975" y="60127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flex-wrap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99" name="Google Shape;19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813" y="2342950"/>
            <a:ext cx="6972375" cy="17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5" name="Google Shape;205;p38"/>
          <p:cNvSpPr txBox="1"/>
          <p:nvPr/>
        </p:nvSpPr>
        <p:spPr>
          <a:xfrm>
            <a:off x="540600" y="1077625"/>
            <a:ext cx="8062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Cuando la propiedad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flex-wrap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 es igual a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wrap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, los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elementos flexibles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 se 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desplazan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 a una nueva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línea flexible 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siguiendo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 el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eje transversal.</a:t>
            </a:r>
            <a:endParaRPr sz="1050">
              <a:solidFill>
                <a:srgbClr val="7D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38"/>
          <p:cNvSpPr txBox="1"/>
          <p:nvPr/>
        </p:nvSpPr>
        <p:spPr>
          <a:xfrm>
            <a:off x="467975" y="60127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flex-wrap: wrap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207" name="Google Shape;20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350" y="1542450"/>
            <a:ext cx="6242652" cy="249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3" name="Google Shape;213;p39"/>
          <p:cNvSpPr txBox="1"/>
          <p:nvPr/>
        </p:nvSpPr>
        <p:spPr>
          <a:xfrm>
            <a:off x="467975" y="60127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flex-wrap: wrap-reverse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214" name="Google Shape;21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875" y="2037675"/>
            <a:ext cx="7548227" cy="249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9"/>
          <p:cNvSpPr txBox="1"/>
          <p:nvPr/>
        </p:nvSpPr>
        <p:spPr>
          <a:xfrm>
            <a:off x="797875" y="1566225"/>
            <a:ext cx="3312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Flujo de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 flex-wrap: wrap-reverse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50">
              <a:solidFill>
                <a:srgbClr val="7D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39"/>
          <p:cNvSpPr txBox="1"/>
          <p:nvPr/>
        </p:nvSpPr>
        <p:spPr>
          <a:xfrm>
            <a:off x="5033200" y="1691475"/>
            <a:ext cx="3312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Flujo de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 flex-wrap: wrap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50">
              <a:solidFill>
                <a:srgbClr val="7D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22" name="Google Shape;222;p40"/>
          <p:cNvSpPr txBox="1"/>
          <p:nvPr/>
        </p:nvSpPr>
        <p:spPr>
          <a:xfrm>
            <a:off x="467975" y="60127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flex-wrap: wrap-reverse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23" name="Google Shape;223;p40"/>
          <p:cNvSpPr txBox="1"/>
          <p:nvPr/>
        </p:nvSpPr>
        <p:spPr>
          <a:xfrm>
            <a:off x="707850" y="1591650"/>
            <a:ext cx="3582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Flujo de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flex-wrap: wrap</a:t>
            </a:r>
            <a:r>
              <a:rPr lang="es" sz="1050">
                <a:solidFill>
                  <a:srgbClr val="37393A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y</a:t>
            </a:r>
            <a:r>
              <a:rPr lang="es" sz="1050">
                <a:solidFill>
                  <a:srgbClr val="37393A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flex-direction:row-reverse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50">
              <a:solidFill>
                <a:srgbClr val="7D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0"/>
          <p:cNvSpPr txBox="1"/>
          <p:nvPr/>
        </p:nvSpPr>
        <p:spPr>
          <a:xfrm>
            <a:off x="4290450" y="1429950"/>
            <a:ext cx="3915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Flujo de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flex-wrap: wrap-reverse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 y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flex-direction:column-reverse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50">
              <a:solidFill>
                <a:srgbClr val="7D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5" name="Google Shape;22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875" y="1937846"/>
            <a:ext cx="7407677" cy="2900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31" name="Google Shape;231;p41"/>
          <p:cNvSpPr txBox="1"/>
          <p:nvPr/>
        </p:nvSpPr>
        <p:spPr>
          <a:xfrm>
            <a:off x="467975" y="60127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flex-wrap: wrap-reverse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32" name="Google Shape;232;p41"/>
          <p:cNvSpPr txBox="1"/>
          <p:nvPr/>
        </p:nvSpPr>
        <p:spPr>
          <a:xfrm>
            <a:off x="707850" y="1591650"/>
            <a:ext cx="3582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Flujo de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flex-wrap: wrap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 y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flex-direction:column-reverse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50">
              <a:solidFill>
                <a:srgbClr val="7D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41"/>
          <p:cNvSpPr txBox="1"/>
          <p:nvPr/>
        </p:nvSpPr>
        <p:spPr>
          <a:xfrm>
            <a:off x="4622850" y="1429950"/>
            <a:ext cx="3582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Flujo de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flex-wrap: wrap-reverse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 y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flex-direction:row-reverse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50">
              <a:solidFill>
                <a:srgbClr val="7D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" name="Google Shape;23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50" y="1988950"/>
            <a:ext cx="7407657" cy="290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40" name="Google Shape;240;p42"/>
          <p:cNvSpPr txBox="1"/>
          <p:nvPr/>
        </p:nvSpPr>
        <p:spPr>
          <a:xfrm>
            <a:off x="467975" y="60127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align-content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41" name="Google Shape;241;p42"/>
          <p:cNvSpPr txBox="1"/>
          <p:nvPr/>
        </p:nvSpPr>
        <p:spPr>
          <a:xfrm>
            <a:off x="633450" y="1062975"/>
            <a:ext cx="78771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A diferencia de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align-items, 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que alinea los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elementos flexibles 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dentro de una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línea flexible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align-content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alinea las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líneas flexibles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 en el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eje transversal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. Su valor por defecto es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stretch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. Es imposible que exista 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más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 de una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línea flexible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 si la propiedad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flex-wrap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 es igual a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nowrap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50">
              <a:solidFill>
                <a:srgbClr val="7D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2" name="Google Shape;24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475" y="1807875"/>
            <a:ext cx="4843695" cy="290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48" name="Google Shape;248;p43"/>
          <p:cNvSpPr txBox="1"/>
          <p:nvPr/>
        </p:nvSpPr>
        <p:spPr>
          <a:xfrm>
            <a:off x="467975" y="60127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align-content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49" name="Google Shape;249;p43"/>
          <p:cNvSpPr txBox="1"/>
          <p:nvPr/>
        </p:nvSpPr>
        <p:spPr>
          <a:xfrm>
            <a:off x="633450" y="1062975"/>
            <a:ext cx="78771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Del lado izquierdo tenemos un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contenedor flexible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 con, entre otras propiedades, las siguientes declaraciones: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display: flex; flex-wrap:wrap; width:330px; height:250px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. Del lado derecho tenemos el mismo contenedor con la propiedad CSS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align-items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 establecida en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center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50">
              <a:solidFill>
                <a:srgbClr val="7D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0" name="Google Shape;25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125" y="2037375"/>
            <a:ext cx="8135741" cy="2625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7" name="Google Shape;107;p26"/>
          <p:cNvSpPr txBox="1"/>
          <p:nvPr/>
        </p:nvSpPr>
        <p:spPr>
          <a:xfrm>
            <a:off x="1105850" y="675450"/>
            <a:ext cx="6172200" cy="31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Módulo</a:t>
            </a:r>
            <a:r>
              <a:rPr lang="es" sz="24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 Flex Layout</a:t>
            </a:r>
            <a:endParaRPr sz="2400">
              <a:solidFill>
                <a:srgbClr val="37393A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76200" rtl="0" algn="l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250">
                <a:solidFill>
                  <a:srgbClr val="77B6EA"/>
                </a:solidFill>
                <a:latin typeface="Roboto"/>
                <a:ea typeface="Roboto"/>
                <a:cs typeface="Roboto"/>
                <a:sym typeface="Roboto"/>
              </a:rPr>
              <a:t>▸</a:t>
            </a:r>
            <a:r>
              <a:rPr lang="e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Introducción a la propiedad </a:t>
            </a:r>
            <a:r>
              <a:rPr b="1" lang="e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display:flex</a:t>
            </a:r>
            <a:r>
              <a:rPr lang="e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250">
                <a:solidFill>
                  <a:srgbClr val="77B6EA"/>
                </a:solidFill>
                <a:latin typeface="Roboto"/>
                <a:ea typeface="Roboto"/>
                <a:cs typeface="Roboto"/>
                <a:sym typeface="Roboto"/>
              </a:rPr>
              <a:t>▸</a:t>
            </a:r>
            <a:r>
              <a:rPr lang="e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Fundamentos de los </a:t>
            </a:r>
            <a:r>
              <a:rPr b="1" lang="e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flexbox</a:t>
            </a:r>
            <a:r>
              <a:rPr lang="e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250">
                <a:solidFill>
                  <a:srgbClr val="77B6EA"/>
                </a:solidFill>
              </a:rPr>
              <a:t>▸</a:t>
            </a:r>
            <a:r>
              <a:rPr lang="e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 </a:t>
            </a:r>
            <a:r>
              <a:rPr b="1" lang="e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contenedor flexible</a:t>
            </a:r>
            <a:r>
              <a:rPr lang="e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250">
                <a:solidFill>
                  <a:srgbClr val="77B6EA"/>
                </a:solidFill>
                <a:latin typeface="Roboto"/>
                <a:ea typeface="Roboto"/>
                <a:cs typeface="Roboto"/>
                <a:sym typeface="Roboto"/>
              </a:rPr>
              <a:t>▸</a:t>
            </a:r>
            <a:r>
              <a:rPr lang="e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Los</a:t>
            </a:r>
            <a:r>
              <a:rPr lang="e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elementos flexibles</a:t>
            </a:r>
            <a:r>
              <a:rPr lang="e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250">
                <a:solidFill>
                  <a:srgbClr val="77B6EA"/>
                </a:solidFill>
                <a:latin typeface="Roboto"/>
                <a:ea typeface="Roboto"/>
                <a:cs typeface="Roboto"/>
                <a:sym typeface="Roboto"/>
              </a:rPr>
              <a:t>▸</a:t>
            </a:r>
            <a:r>
              <a:rPr lang="e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Opciones de aplicar </a:t>
            </a:r>
            <a:r>
              <a:rPr b="1" lang="e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Flexbox</a:t>
            </a:r>
            <a:r>
              <a:rPr lang="e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56" name="Google Shape;256;p44"/>
          <p:cNvSpPr txBox="1"/>
          <p:nvPr/>
        </p:nvSpPr>
        <p:spPr>
          <a:xfrm>
            <a:off x="467975" y="60127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align-content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257" name="Google Shape;25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13" y="1910795"/>
            <a:ext cx="8424776" cy="245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4"/>
          <p:cNvSpPr txBox="1"/>
          <p:nvPr/>
        </p:nvSpPr>
        <p:spPr>
          <a:xfrm>
            <a:off x="5697225" y="1403695"/>
            <a:ext cx="2954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align-content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: center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50">
              <a:solidFill>
                <a:srgbClr val="7D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p44"/>
          <p:cNvSpPr txBox="1"/>
          <p:nvPr/>
        </p:nvSpPr>
        <p:spPr>
          <a:xfrm>
            <a:off x="1335950" y="1403695"/>
            <a:ext cx="2954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align-items: center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50">
              <a:solidFill>
                <a:srgbClr val="7D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65" name="Google Shape;265;p45"/>
          <p:cNvSpPr txBox="1"/>
          <p:nvPr/>
        </p:nvSpPr>
        <p:spPr>
          <a:xfrm>
            <a:off x="467975" y="60127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column-gap y row-gap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66" name="Google Shape;266;p45"/>
          <p:cNvSpPr txBox="1"/>
          <p:nvPr/>
        </p:nvSpPr>
        <p:spPr>
          <a:xfrm>
            <a:off x="520225" y="1062975"/>
            <a:ext cx="78771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column-gap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 y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row-gap 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son las propiedades con las que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Flexbox 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nos permite agregar un espacio entre los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elementos flexibles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50">
              <a:solidFill>
                <a:srgbClr val="7D5E5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También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 podemos utilizar la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propiedad shorthand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gap 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para declarar ambas propiedades.</a:t>
            </a:r>
            <a:endParaRPr sz="1050">
              <a:solidFill>
                <a:srgbClr val="7D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7" name="Google Shape;26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663" y="2049100"/>
            <a:ext cx="5944227" cy="238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73" name="Google Shape;273;p46"/>
          <p:cNvSpPr txBox="1"/>
          <p:nvPr/>
        </p:nvSpPr>
        <p:spPr>
          <a:xfrm>
            <a:off x="467975" y="60127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Márgenes y elementos flexibles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74" name="Google Shape;274;p46"/>
          <p:cNvSpPr txBox="1"/>
          <p:nvPr/>
        </p:nvSpPr>
        <p:spPr>
          <a:xfrm>
            <a:off x="520225" y="1062975"/>
            <a:ext cx="7877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Los márgenes en los elementos flexibles no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colapsan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50">
              <a:solidFill>
                <a:srgbClr val="7D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5" name="Google Shape;27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225" y="1574825"/>
            <a:ext cx="8244925" cy="257653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2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81" name="Google Shape;281;p47"/>
          <p:cNvSpPr txBox="1"/>
          <p:nvPr/>
        </p:nvSpPr>
        <p:spPr>
          <a:xfrm>
            <a:off x="467975" y="60127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Márgenes y elementos flexibles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82" name="Google Shape;282;p47"/>
          <p:cNvSpPr txBox="1"/>
          <p:nvPr/>
        </p:nvSpPr>
        <p:spPr>
          <a:xfrm>
            <a:off x="520225" y="1062975"/>
            <a:ext cx="78771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Los márgenes paralelos a la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dimensión cruzada (cross-size)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 forman parte de los 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elementos flexibles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. En un escenario con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eje principal 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dispuesto en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horizontal 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nos referimos al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margen superior e inferior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. </a:t>
            </a:r>
            <a:endParaRPr b="1" sz="1050">
              <a:solidFill>
                <a:srgbClr val="7D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3" name="Google Shape;28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550" y="1782350"/>
            <a:ext cx="7520900" cy="22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89" name="Google Shape;289;p48"/>
          <p:cNvSpPr txBox="1"/>
          <p:nvPr/>
        </p:nvSpPr>
        <p:spPr>
          <a:xfrm>
            <a:off x="467975" y="60127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Márgenes y elementos flexibles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90" name="Google Shape;290;p48"/>
          <p:cNvSpPr txBox="1"/>
          <p:nvPr/>
        </p:nvSpPr>
        <p:spPr>
          <a:xfrm>
            <a:off x="520225" y="1062975"/>
            <a:ext cx="7877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Y en el caso de que el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eje principal 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esté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 dispuesto en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vertic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al 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nos referimos al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margen izquierdo y derecho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. </a:t>
            </a:r>
            <a:endParaRPr b="1" sz="1050">
              <a:solidFill>
                <a:srgbClr val="7D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1" name="Google Shape;29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463" y="1648275"/>
            <a:ext cx="5279076" cy="301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97" name="Google Shape;297;p49"/>
          <p:cNvSpPr txBox="1"/>
          <p:nvPr/>
        </p:nvSpPr>
        <p:spPr>
          <a:xfrm>
            <a:off x="467975" y="60127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Márgenes y elementos flexibles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98" name="Google Shape;298;p49"/>
          <p:cNvSpPr txBox="1"/>
          <p:nvPr/>
        </p:nvSpPr>
        <p:spPr>
          <a:xfrm>
            <a:off x="520225" y="1062975"/>
            <a:ext cx="78771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Cuando aplicamos estos márgenes sobre 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algún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elemento flexible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, sin que intervenga alguna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propiedad CSS 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vinculada a la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dimensión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 transversal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width 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o 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height 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según corresponda, este tiende a reducir su tamaño tanto como 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esté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 definido en los propiedad que gestiona los márgenes paralelos al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eje transversal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1" sz="1050">
              <a:solidFill>
                <a:srgbClr val="7D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9" name="Google Shape;29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663" y="2139875"/>
            <a:ext cx="7244227" cy="203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05" name="Google Shape;305;p50"/>
          <p:cNvSpPr txBox="1"/>
          <p:nvPr/>
        </p:nvSpPr>
        <p:spPr>
          <a:xfrm>
            <a:off x="467975" y="60127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Márgenes y elementos flexibles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06" name="Google Shape;306;p50"/>
          <p:cNvSpPr txBox="1"/>
          <p:nvPr/>
        </p:nvSpPr>
        <p:spPr>
          <a:xfrm>
            <a:off x="520225" y="1062975"/>
            <a:ext cx="7877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En el caso de que tengamos un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contenedor 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con 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más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 de una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 línea flexible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 podemos verlo claramente.</a:t>
            </a:r>
            <a:endParaRPr b="1" sz="1050">
              <a:solidFill>
                <a:srgbClr val="7D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7" name="Google Shape;30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75" y="1528950"/>
            <a:ext cx="5977590" cy="342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13" name="Google Shape;313;p51"/>
          <p:cNvSpPr txBox="1"/>
          <p:nvPr/>
        </p:nvSpPr>
        <p:spPr>
          <a:xfrm>
            <a:off x="467975" y="60127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Ejercicios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14" name="Google Shape;314;p51"/>
          <p:cNvSpPr txBox="1"/>
          <p:nvPr/>
        </p:nvSpPr>
        <p:spPr>
          <a:xfrm>
            <a:off x="520225" y="1062975"/>
            <a:ext cx="7877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Después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 de lo visto hasta acá vamos a ver algunos 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escenarios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 para 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verificar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 lo aprendido.</a:t>
            </a:r>
            <a:endParaRPr b="1" sz="1050">
              <a:solidFill>
                <a:srgbClr val="7D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5" name="Google Shape;31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950" y="1494700"/>
            <a:ext cx="7293532" cy="3429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21" name="Google Shape;321;p52"/>
          <p:cNvSpPr txBox="1"/>
          <p:nvPr/>
        </p:nvSpPr>
        <p:spPr>
          <a:xfrm>
            <a:off x="467975" y="60127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Ejercicios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22" name="Google Shape;322;p52"/>
          <p:cNvSpPr txBox="1"/>
          <p:nvPr/>
        </p:nvSpPr>
        <p:spPr>
          <a:xfrm>
            <a:off x="520225" y="1062975"/>
            <a:ext cx="7877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Después de lo visto hasta acá vamos a ver algunos escenarios para verificar lo aprendido.</a:t>
            </a:r>
            <a:endParaRPr b="1" sz="1050">
              <a:solidFill>
                <a:srgbClr val="7D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3" name="Google Shape;32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225" y="1409175"/>
            <a:ext cx="7293532" cy="3429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29" name="Google Shape;329;p53"/>
          <p:cNvSpPr txBox="1"/>
          <p:nvPr/>
        </p:nvSpPr>
        <p:spPr>
          <a:xfrm>
            <a:off x="467975" y="60127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E</a:t>
            </a: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lementos flexibles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30" name="Google Shape;330;p53"/>
          <p:cNvSpPr txBox="1"/>
          <p:nvPr/>
        </p:nvSpPr>
        <p:spPr>
          <a:xfrm>
            <a:off x="520225" y="1062975"/>
            <a:ext cx="7877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7D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53"/>
          <p:cNvSpPr txBox="1"/>
          <p:nvPr/>
        </p:nvSpPr>
        <p:spPr>
          <a:xfrm>
            <a:off x="520225" y="1062975"/>
            <a:ext cx="78771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Según las especificaciones los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nodos HTML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, un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nodo de texto 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o un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contenido generado dinámicamente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 que sean hijos directos, del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primer nivel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, de los c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ontenedores flexibles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 son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elementos flexibles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. Con la 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excepción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aquellos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elementos flexibles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posicionados absolutamente (position:absolute)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050">
              <a:solidFill>
                <a:srgbClr val="7D5E5E"/>
              </a:solidFill>
              <a:highlight>
                <a:srgbClr val="D6C9C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2" name="Google Shape;33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725" y="1970750"/>
            <a:ext cx="7986094" cy="2577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13" name="Google Shape;11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525" y="1825777"/>
            <a:ext cx="6296949" cy="239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7"/>
          <p:cNvSpPr txBox="1"/>
          <p:nvPr/>
        </p:nvSpPr>
        <p:spPr>
          <a:xfrm>
            <a:off x="1423500" y="1027850"/>
            <a:ext cx="6297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7D5E5E"/>
                </a:solidFill>
              </a:rPr>
              <a:t>Flexbox </a:t>
            </a:r>
            <a:r>
              <a:rPr lang="es" sz="1200">
                <a:solidFill>
                  <a:srgbClr val="7D5E5E"/>
                </a:solidFill>
              </a:rPr>
              <a:t>es compatible a partir de </a:t>
            </a:r>
            <a:r>
              <a:rPr b="1" lang="es" sz="1200">
                <a:solidFill>
                  <a:srgbClr val="7D5E5E"/>
                </a:solidFill>
              </a:rPr>
              <a:t>Internet Explorer 10 </a:t>
            </a:r>
            <a:r>
              <a:rPr lang="es" sz="1200">
                <a:solidFill>
                  <a:srgbClr val="7D5E5E"/>
                </a:solidFill>
              </a:rPr>
              <a:t>(</a:t>
            </a:r>
            <a:r>
              <a:rPr lang="es" sz="1200">
                <a:solidFill>
                  <a:srgbClr val="7D5E5E"/>
                </a:solidFill>
              </a:rPr>
              <a:t>utilizando</a:t>
            </a:r>
            <a:r>
              <a:rPr lang="es" sz="1200">
                <a:solidFill>
                  <a:srgbClr val="7D5E5E"/>
                </a:solidFill>
              </a:rPr>
              <a:t> el prefijo</a:t>
            </a:r>
            <a:r>
              <a:rPr b="1" lang="es" sz="1200">
                <a:solidFill>
                  <a:srgbClr val="7D5E5E"/>
                </a:solidFill>
              </a:rPr>
              <a:t> -ms-)</a:t>
            </a:r>
            <a:r>
              <a:rPr lang="es" sz="1200">
                <a:solidFill>
                  <a:srgbClr val="7D5E5E"/>
                </a:solidFill>
              </a:rPr>
              <a:t>, con esto queremos </a:t>
            </a:r>
            <a:r>
              <a:rPr lang="es" sz="1200">
                <a:solidFill>
                  <a:srgbClr val="7D5E5E"/>
                </a:solidFill>
              </a:rPr>
              <a:t>establecer desde hace cuánto</a:t>
            </a:r>
            <a:r>
              <a:rPr lang="es" sz="1200">
                <a:solidFill>
                  <a:srgbClr val="7D5E5E"/>
                </a:solidFill>
              </a:rPr>
              <a:t> tiempo tenemos disponible el módulo. Esta versión fue lanzada en </a:t>
            </a:r>
            <a:r>
              <a:rPr b="1" lang="es" sz="1200">
                <a:solidFill>
                  <a:srgbClr val="7D5E5E"/>
                </a:solidFill>
              </a:rPr>
              <a:t>septiembre de 2012</a:t>
            </a:r>
            <a:r>
              <a:rPr lang="es" sz="1200">
                <a:solidFill>
                  <a:srgbClr val="7D5E5E"/>
                </a:solidFill>
              </a:rPr>
              <a:t>.</a:t>
            </a:r>
            <a:endParaRPr sz="1200">
              <a:solidFill>
                <a:srgbClr val="7D5E5E"/>
              </a:solidFill>
            </a:endParaRPr>
          </a:p>
        </p:txBody>
      </p:sp>
      <p:sp>
        <p:nvSpPr>
          <p:cNvPr id="115" name="Google Shape;115;p27"/>
          <p:cNvSpPr txBox="1"/>
          <p:nvPr/>
        </p:nvSpPr>
        <p:spPr>
          <a:xfrm>
            <a:off x="480400" y="28212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Introducción a Flexbox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38" name="Google Shape;338;p54"/>
          <p:cNvSpPr txBox="1"/>
          <p:nvPr/>
        </p:nvSpPr>
        <p:spPr>
          <a:xfrm>
            <a:off x="520225" y="1062975"/>
            <a:ext cx="7877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7D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54"/>
          <p:cNvSpPr txBox="1"/>
          <p:nvPr/>
        </p:nvSpPr>
        <p:spPr>
          <a:xfrm>
            <a:off x="520225" y="1062975"/>
            <a:ext cx="78771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Cuando los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elementos flexibles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 en el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eje principal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 no llegan a cubrir toda la extensión, se dice que el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espacio disponible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 es la suma de la extensión de cada unos de los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elementos 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menos la extensión del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contenedor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. Sí los elementos cubren toda la extensión del contenedor, entonces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no tenemos espacio disponible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050">
              <a:solidFill>
                <a:srgbClr val="7D5E5E"/>
              </a:solidFill>
              <a:highlight>
                <a:srgbClr val="D6C9C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0" name="Google Shape;34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225" y="2061375"/>
            <a:ext cx="8282226" cy="1497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4"/>
          <p:cNvSpPr txBox="1"/>
          <p:nvPr/>
        </p:nvSpPr>
        <p:spPr>
          <a:xfrm>
            <a:off x="467975" y="60127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Espacio disponible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47" name="Google Shape;347;p55"/>
          <p:cNvSpPr txBox="1"/>
          <p:nvPr/>
        </p:nvSpPr>
        <p:spPr>
          <a:xfrm>
            <a:off x="520225" y="1062975"/>
            <a:ext cx="7877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7D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" name="Google Shape;348;p55"/>
          <p:cNvSpPr txBox="1"/>
          <p:nvPr/>
        </p:nvSpPr>
        <p:spPr>
          <a:xfrm>
            <a:off x="520225" y="1062975"/>
            <a:ext cx="78771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b="1" lang="es" sz="1050">
                <a:solidFill>
                  <a:srgbClr val="7D5E5E"/>
                </a:solidFill>
                <a:latin typeface="Roboto Mono"/>
                <a:ea typeface="Roboto Mono"/>
                <a:cs typeface="Roboto Mono"/>
                <a:sym typeface="Roboto Mono"/>
              </a:rPr>
              <a:t>flex-grow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 gestiona el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espacio disponible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 para cada uno de los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elementos flexibles 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definiendo un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factor de crecimiento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. Cuando asignamos un valor mayor a cero, a uno o más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elementos flexibles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, el contenedor calcula el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espacio disponible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 dividido por la suma de los valores </a:t>
            </a:r>
            <a:r>
              <a:rPr b="1" lang="es" sz="1050">
                <a:solidFill>
                  <a:srgbClr val="7D5E5E"/>
                </a:solidFill>
                <a:latin typeface="Roboto Mono"/>
                <a:ea typeface="Roboto Mono"/>
                <a:cs typeface="Roboto Mono"/>
                <a:sym typeface="Roboto Mono"/>
              </a:rPr>
              <a:t>flex-grow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 de todos los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elementos 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y le asigna a cada elemento su porción.</a:t>
            </a:r>
            <a:endParaRPr sz="1050">
              <a:solidFill>
                <a:srgbClr val="7D5E5E"/>
              </a:solidFill>
              <a:highlight>
                <a:srgbClr val="D6C9C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" name="Google Shape;349;p55"/>
          <p:cNvSpPr txBox="1"/>
          <p:nvPr/>
        </p:nvSpPr>
        <p:spPr>
          <a:xfrm>
            <a:off x="467975" y="60127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flex-grow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350" name="Google Shape;35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7875" y="1883225"/>
            <a:ext cx="5108262" cy="305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56" name="Google Shape;356;p56"/>
          <p:cNvSpPr txBox="1"/>
          <p:nvPr/>
        </p:nvSpPr>
        <p:spPr>
          <a:xfrm>
            <a:off x="520225" y="1062975"/>
            <a:ext cx="7877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7D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" name="Google Shape;357;p56"/>
          <p:cNvSpPr txBox="1"/>
          <p:nvPr/>
        </p:nvSpPr>
        <p:spPr>
          <a:xfrm>
            <a:off x="520225" y="1062975"/>
            <a:ext cx="7877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050">
              <a:solidFill>
                <a:srgbClr val="7D5E5E"/>
              </a:solidFill>
              <a:highlight>
                <a:srgbClr val="D6C9C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8" name="Google Shape;358;p56"/>
          <p:cNvSpPr txBox="1"/>
          <p:nvPr/>
        </p:nvSpPr>
        <p:spPr>
          <a:xfrm>
            <a:off x="467975" y="60127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flex-grow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59" name="Google Shape;359;p56"/>
          <p:cNvSpPr txBox="1"/>
          <p:nvPr/>
        </p:nvSpPr>
        <p:spPr>
          <a:xfrm>
            <a:off x="520225" y="1062975"/>
            <a:ext cx="78771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Para demostrar matemáticamente que sucedió en los ejemplos codificados observemos las siguientes imágenes, prestemos atención al valor de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 flex-grow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050">
              <a:solidFill>
                <a:srgbClr val="7D5E5E"/>
              </a:solidFill>
              <a:highlight>
                <a:srgbClr val="D6C9C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0" name="Google Shape;36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475" y="1652000"/>
            <a:ext cx="7059052" cy="312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66" name="Google Shape;366;p57"/>
          <p:cNvSpPr txBox="1"/>
          <p:nvPr/>
        </p:nvSpPr>
        <p:spPr>
          <a:xfrm>
            <a:off x="520225" y="1062975"/>
            <a:ext cx="7877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7D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" name="Google Shape;367;p57"/>
          <p:cNvSpPr txBox="1"/>
          <p:nvPr/>
        </p:nvSpPr>
        <p:spPr>
          <a:xfrm>
            <a:off x="520225" y="1062975"/>
            <a:ext cx="7877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050">
              <a:solidFill>
                <a:srgbClr val="7D5E5E"/>
              </a:solidFill>
              <a:highlight>
                <a:srgbClr val="D6C9C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" name="Google Shape;368;p57"/>
          <p:cNvSpPr txBox="1"/>
          <p:nvPr/>
        </p:nvSpPr>
        <p:spPr>
          <a:xfrm>
            <a:off x="467975" y="60127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flex-grow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69" name="Google Shape;369;p57"/>
          <p:cNvSpPr txBox="1"/>
          <p:nvPr/>
        </p:nvSpPr>
        <p:spPr>
          <a:xfrm>
            <a:off x="520225" y="1062975"/>
            <a:ext cx="7877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Un ejemplo más complejo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050">
              <a:solidFill>
                <a:srgbClr val="7D5E5E"/>
              </a:solidFill>
              <a:highlight>
                <a:srgbClr val="D6C9C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0" name="Google Shape;37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200" y="1641775"/>
            <a:ext cx="7059599" cy="3223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76" name="Google Shape;376;p58"/>
          <p:cNvSpPr txBox="1"/>
          <p:nvPr/>
        </p:nvSpPr>
        <p:spPr>
          <a:xfrm>
            <a:off x="520225" y="1062975"/>
            <a:ext cx="7877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7D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" name="Google Shape;377;p58"/>
          <p:cNvSpPr txBox="1"/>
          <p:nvPr/>
        </p:nvSpPr>
        <p:spPr>
          <a:xfrm>
            <a:off x="520225" y="1062975"/>
            <a:ext cx="7877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050">
              <a:solidFill>
                <a:srgbClr val="7D5E5E"/>
              </a:solidFill>
              <a:highlight>
                <a:srgbClr val="D6C9C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" name="Google Shape;378;p58"/>
          <p:cNvSpPr txBox="1"/>
          <p:nvPr/>
        </p:nvSpPr>
        <p:spPr>
          <a:xfrm>
            <a:off x="467975" y="60127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ejercicio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79" name="Google Shape;379;p58"/>
          <p:cNvSpPr txBox="1"/>
          <p:nvPr/>
        </p:nvSpPr>
        <p:spPr>
          <a:xfrm>
            <a:off x="520225" y="1062975"/>
            <a:ext cx="7877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7D5E5E"/>
              </a:solidFill>
              <a:highlight>
                <a:srgbClr val="D6C9C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0" name="Google Shape;38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838" y="1233700"/>
            <a:ext cx="7174328" cy="342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86" name="Google Shape;386;p59"/>
          <p:cNvSpPr txBox="1"/>
          <p:nvPr/>
        </p:nvSpPr>
        <p:spPr>
          <a:xfrm>
            <a:off x="520225" y="1062975"/>
            <a:ext cx="7877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7D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7" name="Google Shape;387;p59"/>
          <p:cNvSpPr txBox="1"/>
          <p:nvPr/>
        </p:nvSpPr>
        <p:spPr>
          <a:xfrm>
            <a:off x="520225" y="1062975"/>
            <a:ext cx="7877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050">
              <a:solidFill>
                <a:srgbClr val="7D5E5E"/>
              </a:solidFill>
              <a:highlight>
                <a:srgbClr val="D6C9C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8" name="Google Shape;388;p59"/>
          <p:cNvSpPr txBox="1"/>
          <p:nvPr/>
        </p:nvSpPr>
        <p:spPr>
          <a:xfrm>
            <a:off x="467975" y="60127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Espacio disponible negativo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89" name="Google Shape;389;p59"/>
          <p:cNvSpPr txBox="1"/>
          <p:nvPr/>
        </p:nvSpPr>
        <p:spPr>
          <a:xfrm>
            <a:off x="520225" y="1062975"/>
            <a:ext cx="78771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Cuando la suma de la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extensión (ancho o alto)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 de los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elementos flexibles 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superan al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contenedor flexible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 se 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podría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 decir que esa diferencia entre los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elementos 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y el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contenedor 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es el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espacio disponible negativo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. Similar al llamado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espacio disponible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 en la propiedad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flex-grow,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 pero en este caso es el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espacio sobrante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excedente al contenedor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050">
              <a:solidFill>
                <a:srgbClr val="7D5E5E"/>
              </a:solidFill>
              <a:highlight>
                <a:srgbClr val="D6C9C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" name="Google Shape;39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288" y="2230760"/>
            <a:ext cx="7341427" cy="195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96" name="Google Shape;396;p60"/>
          <p:cNvSpPr txBox="1"/>
          <p:nvPr/>
        </p:nvSpPr>
        <p:spPr>
          <a:xfrm>
            <a:off x="520225" y="1062975"/>
            <a:ext cx="7877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7D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60"/>
          <p:cNvSpPr txBox="1"/>
          <p:nvPr/>
        </p:nvSpPr>
        <p:spPr>
          <a:xfrm>
            <a:off x="520225" y="1062975"/>
            <a:ext cx="7877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050">
              <a:solidFill>
                <a:srgbClr val="7D5E5E"/>
              </a:solidFill>
              <a:highlight>
                <a:srgbClr val="D6C9C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8" name="Google Shape;398;p60"/>
          <p:cNvSpPr txBox="1"/>
          <p:nvPr/>
        </p:nvSpPr>
        <p:spPr>
          <a:xfrm>
            <a:off x="467975" y="60127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flex-shrink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99" name="Google Shape;399;p60"/>
          <p:cNvSpPr txBox="1"/>
          <p:nvPr/>
        </p:nvSpPr>
        <p:spPr>
          <a:xfrm>
            <a:off x="520225" y="1062975"/>
            <a:ext cx="78771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Esta propiedad gestiona el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espacio disponible negativo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 de manera de hacer caber todos los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elementos flexibles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. Para ellos utiliza un f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actor de contracción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 que determina cuánto se reducirá un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elemento flexible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 en relación con el resto de los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elementos hermanos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 cuando no hay suficiente espacio para que quepan todos en su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contenedor flexible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050">
              <a:solidFill>
                <a:srgbClr val="7D5E5E"/>
              </a:solidFill>
              <a:highlight>
                <a:srgbClr val="D6C9C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0" name="Google Shape;40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6825" y="1780875"/>
            <a:ext cx="5450327" cy="305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06" name="Google Shape;406;p61"/>
          <p:cNvSpPr txBox="1"/>
          <p:nvPr/>
        </p:nvSpPr>
        <p:spPr>
          <a:xfrm>
            <a:off x="520225" y="1062975"/>
            <a:ext cx="7877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7D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" name="Google Shape;407;p61"/>
          <p:cNvSpPr txBox="1"/>
          <p:nvPr/>
        </p:nvSpPr>
        <p:spPr>
          <a:xfrm>
            <a:off x="520225" y="1062975"/>
            <a:ext cx="7877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050">
              <a:solidFill>
                <a:srgbClr val="7D5E5E"/>
              </a:solidFill>
              <a:highlight>
                <a:srgbClr val="D6C9C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8" name="Google Shape;408;p61"/>
          <p:cNvSpPr txBox="1"/>
          <p:nvPr/>
        </p:nvSpPr>
        <p:spPr>
          <a:xfrm>
            <a:off x="467975" y="60127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flex-shrink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09" name="Google Shape;409;p61"/>
          <p:cNvSpPr txBox="1"/>
          <p:nvPr/>
        </p:nvSpPr>
        <p:spPr>
          <a:xfrm>
            <a:off x="520225" y="1062975"/>
            <a:ext cx="7877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Cálculo de ejemplo básico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050">
              <a:solidFill>
                <a:srgbClr val="7D5E5E"/>
              </a:solidFill>
              <a:highlight>
                <a:srgbClr val="D6C9C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0" name="Google Shape;41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575" y="1526800"/>
            <a:ext cx="6368399" cy="2739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16" name="Google Shape;416;p62"/>
          <p:cNvSpPr txBox="1"/>
          <p:nvPr/>
        </p:nvSpPr>
        <p:spPr>
          <a:xfrm>
            <a:off x="520225" y="1062975"/>
            <a:ext cx="7877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7D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7" name="Google Shape;417;p62"/>
          <p:cNvSpPr txBox="1"/>
          <p:nvPr/>
        </p:nvSpPr>
        <p:spPr>
          <a:xfrm>
            <a:off x="520225" y="1062975"/>
            <a:ext cx="7877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050">
              <a:solidFill>
                <a:srgbClr val="7D5E5E"/>
              </a:solidFill>
              <a:highlight>
                <a:srgbClr val="D6C9C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8" name="Google Shape;418;p62"/>
          <p:cNvSpPr txBox="1"/>
          <p:nvPr/>
        </p:nvSpPr>
        <p:spPr>
          <a:xfrm>
            <a:off x="467975" y="60127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flex-shrink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19" name="Google Shape;419;p62"/>
          <p:cNvSpPr txBox="1"/>
          <p:nvPr/>
        </p:nvSpPr>
        <p:spPr>
          <a:xfrm>
            <a:off x="520225" y="1020200"/>
            <a:ext cx="7877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Mismos cálculos de un ejemplo con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elementos flexibles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 con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diferentes anchos y valores para flex-shrink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050">
              <a:solidFill>
                <a:srgbClr val="7D5E5E"/>
              </a:solidFill>
              <a:highlight>
                <a:srgbClr val="D6C9C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0" name="Google Shape;42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400" y="1595175"/>
            <a:ext cx="6368399" cy="33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26" name="Google Shape;426;p63"/>
          <p:cNvSpPr txBox="1"/>
          <p:nvPr/>
        </p:nvSpPr>
        <p:spPr>
          <a:xfrm>
            <a:off x="520225" y="1062975"/>
            <a:ext cx="7877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7D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63"/>
          <p:cNvSpPr txBox="1"/>
          <p:nvPr/>
        </p:nvSpPr>
        <p:spPr>
          <a:xfrm>
            <a:off x="520225" y="1062975"/>
            <a:ext cx="7877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050">
              <a:solidFill>
                <a:srgbClr val="7D5E5E"/>
              </a:solidFill>
              <a:highlight>
                <a:srgbClr val="D6C9C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8" name="Google Shape;428;p63"/>
          <p:cNvSpPr txBox="1"/>
          <p:nvPr/>
        </p:nvSpPr>
        <p:spPr>
          <a:xfrm>
            <a:off x="467975" y="60127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flex-shrink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29" name="Google Shape;429;p63"/>
          <p:cNvSpPr txBox="1"/>
          <p:nvPr/>
        </p:nvSpPr>
        <p:spPr>
          <a:xfrm>
            <a:off x="520225" y="1020200"/>
            <a:ext cx="78771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Cuando tenemos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elementos flexibles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 con el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mismo ancho 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los cálculos para encogerlos son sencillos, esto se complica cuando estos elementos tienen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distintos anchos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, acá entra en juego otro tipo de cálculo, ya no basados en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píxeles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, si no en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porcentajes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050">
              <a:solidFill>
                <a:srgbClr val="7D5E5E"/>
              </a:solidFill>
              <a:highlight>
                <a:srgbClr val="D6C9C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0" name="Google Shape;43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013" y="1629175"/>
            <a:ext cx="6385526" cy="328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21" name="Google Shape;1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963" y="1624350"/>
            <a:ext cx="8208074" cy="189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8"/>
          <p:cNvSpPr txBox="1"/>
          <p:nvPr/>
        </p:nvSpPr>
        <p:spPr>
          <a:xfrm>
            <a:off x="648475" y="1267450"/>
            <a:ext cx="7357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Ejemplo de una estructura flexible y los primeros conceptos: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main axis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cross axis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 main size 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y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cross size</a:t>
            </a:r>
            <a:endParaRPr b="1">
              <a:solidFill>
                <a:srgbClr val="7D5E5E"/>
              </a:solidFill>
            </a:endParaRPr>
          </a:p>
        </p:txBody>
      </p:sp>
      <p:sp>
        <p:nvSpPr>
          <p:cNvPr id="123" name="Google Shape;123;p28"/>
          <p:cNvSpPr txBox="1"/>
          <p:nvPr/>
        </p:nvSpPr>
        <p:spPr>
          <a:xfrm>
            <a:off x="467975" y="60127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Esquema básico de Flexbox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36" name="Google Shape;436;p64"/>
          <p:cNvSpPr txBox="1"/>
          <p:nvPr/>
        </p:nvSpPr>
        <p:spPr>
          <a:xfrm>
            <a:off x="520225" y="1062975"/>
            <a:ext cx="7877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7D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7" name="Google Shape;437;p64"/>
          <p:cNvSpPr txBox="1"/>
          <p:nvPr/>
        </p:nvSpPr>
        <p:spPr>
          <a:xfrm>
            <a:off x="520225" y="1062975"/>
            <a:ext cx="7877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050">
              <a:solidFill>
                <a:srgbClr val="7D5E5E"/>
              </a:solidFill>
              <a:highlight>
                <a:srgbClr val="D6C9C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8" name="Google Shape;438;p64"/>
          <p:cNvSpPr txBox="1"/>
          <p:nvPr/>
        </p:nvSpPr>
        <p:spPr>
          <a:xfrm>
            <a:off x="467975" y="60127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flex-basis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39" name="Google Shape;439;p64"/>
          <p:cNvSpPr txBox="1"/>
          <p:nvPr/>
        </p:nvSpPr>
        <p:spPr>
          <a:xfrm>
            <a:off x="520225" y="1020200"/>
            <a:ext cx="78771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flex-basis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 determina cómo se implementan los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factores de crecimiento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 y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compresión 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sobre los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elementos flexibles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, define el tamaño inicial de los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elementos flexibles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 antes de que se distribuyan en el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espacio disponible o disponible negativo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050">
              <a:solidFill>
                <a:srgbClr val="7D5E5E"/>
              </a:solidFill>
              <a:highlight>
                <a:srgbClr val="D6C9C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0" name="Google Shape;44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438" y="1992425"/>
            <a:ext cx="6957126" cy="227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46" name="Google Shape;446;p65"/>
          <p:cNvSpPr txBox="1"/>
          <p:nvPr/>
        </p:nvSpPr>
        <p:spPr>
          <a:xfrm>
            <a:off x="520225" y="1062975"/>
            <a:ext cx="7877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7D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" name="Google Shape;447;p65"/>
          <p:cNvSpPr txBox="1"/>
          <p:nvPr/>
        </p:nvSpPr>
        <p:spPr>
          <a:xfrm>
            <a:off x="520225" y="1062975"/>
            <a:ext cx="7877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050">
              <a:solidFill>
                <a:srgbClr val="7D5E5E"/>
              </a:solidFill>
              <a:highlight>
                <a:srgbClr val="D6C9C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8" name="Google Shape;448;p65"/>
          <p:cNvSpPr txBox="1"/>
          <p:nvPr/>
        </p:nvSpPr>
        <p:spPr>
          <a:xfrm>
            <a:off x="467975" y="60127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flex-basis: min-content y max-content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49" name="Google Shape;449;p65"/>
          <p:cNvSpPr txBox="1"/>
          <p:nvPr/>
        </p:nvSpPr>
        <p:spPr>
          <a:xfrm>
            <a:off x="520225" y="1020200"/>
            <a:ext cx="78771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Estas 2 palabras claves tienen un valor opuesto entre sí. </a:t>
            </a:r>
            <a:r>
              <a:rPr b="1" lang="es" sz="1050">
                <a:solidFill>
                  <a:srgbClr val="7D5E5E"/>
                </a:solidFill>
                <a:latin typeface="Roboto Mono"/>
                <a:ea typeface="Roboto Mono"/>
                <a:cs typeface="Roboto Mono"/>
                <a:sym typeface="Roboto Mono"/>
              </a:rPr>
              <a:t>min-content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 significa que </a:t>
            </a:r>
            <a:r>
              <a:rPr b="1" lang="es" sz="1050">
                <a:solidFill>
                  <a:srgbClr val="7D5E5E"/>
                </a:solidFill>
                <a:latin typeface="Roboto Mono"/>
                <a:ea typeface="Roboto Mono"/>
                <a:cs typeface="Roboto Mono"/>
                <a:sym typeface="Roboto Mono"/>
              </a:rPr>
              <a:t>flex-basis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 está definiendo la dimensión del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elemento flexible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 a su mínima expresión visual. En el caso de los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textos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, estos serían cortados palabra a palabra por espacios en blanco. Las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imágenes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videos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controles de formularios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 se reducirán a su tamaño intrínseco.</a:t>
            </a:r>
            <a:endParaRPr sz="1050">
              <a:solidFill>
                <a:srgbClr val="7D5E5E"/>
              </a:solidFill>
              <a:highlight>
                <a:srgbClr val="D6C9C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0" name="Google Shape;45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9188" y="1867825"/>
            <a:ext cx="2999165" cy="31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65"/>
          <p:cNvSpPr txBox="1"/>
          <p:nvPr/>
        </p:nvSpPr>
        <p:spPr>
          <a:xfrm>
            <a:off x="735500" y="1867825"/>
            <a:ext cx="2031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min-content 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con una imagen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50">
              <a:solidFill>
                <a:srgbClr val="7D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65"/>
          <p:cNvSpPr txBox="1"/>
          <p:nvPr/>
        </p:nvSpPr>
        <p:spPr>
          <a:xfrm>
            <a:off x="6280625" y="1867825"/>
            <a:ext cx="1906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min-content 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con un texto.</a:t>
            </a:r>
            <a:endParaRPr sz="1050">
              <a:solidFill>
                <a:srgbClr val="7D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58" name="Google Shape;458;p66"/>
          <p:cNvSpPr txBox="1"/>
          <p:nvPr/>
        </p:nvSpPr>
        <p:spPr>
          <a:xfrm>
            <a:off x="520225" y="1062975"/>
            <a:ext cx="7877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7D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9" name="Google Shape;459;p66"/>
          <p:cNvSpPr txBox="1"/>
          <p:nvPr/>
        </p:nvSpPr>
        <p:spPr>
          <a:xfrm>
            <a:off x="520225" y="1062975"/>
            <a:ext cx="7877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050">
              <a:solidFill>
                <a:srgbClr val="7D5E5E"/>
              </a:solidFill>
              <a:highlight>
                <a:srgbClr val="D6C9C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0" name="Google Shape;460;p66"/>
          <p:cNvSpPr txBox="1"/>
          <p:nvPr/>
        </p:nvSpPr>
        <p:spPr>
          <a:xfrm>
            <a:off x="467975" y="60127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flex-basis: min-content y max-content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61" name="Google Shape;461;p66"/>
          <p:cNvSpPr txBox="1"/>
          <p:nvPr/>
        </p:nvSpPr>
        <p:spPr>
          <a:xfrm>
            <a:off x="520225" y="1020200"/>
            <a:ext cx="78771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Por su lado,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s" sz="1050">
                <a:solidFill>
                  <a:srgbClr val="7D5E5E"/>
                </a:solidFill>
                <a:latin typeface="Roboto Mono"/>
                <a:ea typeface="Roboto Mono"/>
                <a:cs typeface="Roboto Mono"/>
                <a:sym typeface="Roboto Mono"/>
              </a:rPr>
              <a:t>max-content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determina que el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elemento flexible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 ocupe todo el espacio necesario para mostrarse. En el caso de los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textos 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implica todo el ancho.</a:t>
            </a:r>
            <a:endParaRPr sz="1050">
              <a:solidFill>
                <a:srgbClr val="7D5E5E"/>
              </a:solidFill>
              <a:highlight>
                <a:srgbClr val="D6C9C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2" name="Google Shape;46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900" y="2214025"/>
            <a:ext cx="6172201" cy="243513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66"/>
          <p:cNvSpPr txBox="1"/>
          <p:nvPr/>
        </p:nvSpPr>
        <p:spPr>
          <a:xfrm>
            <a:off x="735500" y="1867825"/>
            <a:ext cx="2031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max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-content 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con una imagen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50">
              <a:solidFill>
                <a:srgbClr val="7D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4" name="Google Shape;464;p66"/>
          <p:cNvSpPr txBox="1"/>
          <p:nvPr/>
        </p:nvSpPr>
        <p:spPr>
          <a:xfrm>
            <a:off x="6280625" y="1867825"/>
            <a:ext cx="2031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max-content 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con un texto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50">
              <a:solidFill>
                <a:srgbClr val="7D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70" name="Google Shape;470;p67"/>
          <p:cNvSpPr txBox="1"/>
          <p:nvPr/>
        </p:nvSpPr>
        <p:spPr>
          <a:xfrm>
            <a:off x="520225" y="1062975"/>
            <a:ext cx="7877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7D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1" name="Google Shape;471;p67"/>
          <p:cNvSpPr txBox="1"/>
          <p:nvPr/>
        </p:nvSpPr>
        <p:spPr>
          <a:xfrm>
            <a:off x="520225" y="1062975"/>
            <a:ext cx="7877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050">
              <a:solidFill>
                <a:srgbClr val="7D5E5E"/>
              </a:solidFill>
              <a:highlight>
                <a:srgbClr val="D6C9C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2" name="Google Shape;472;p67"/>
          <p:cNvSpPr txBox="1"/>
          <p:nvPr/>
        </p:nvSpPr>
        <p:spPr>
          <a:xfrm>
            <a:off x="467975" y="60127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align-self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73" name="Google Shape;473;p67"/>
          <p:cNvSpPr txBox="1"/>
          <p:nvPr/>
        </p:nvSpPr>
        <p:spPr>
          <a:xfrm>
            <a:off x="520225" y="1020200"/>
            <a:ext cx="78771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Mientras que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align-items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 establece la alineación de todos los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elementos flexibles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 dentro de un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contenedor flexible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, la propiedad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align-self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 permite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anular o sobrescribir 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la alineación de los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elementos flexibles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 de forma individual. Esta es útil cuando queremos sacar del flujo de alineación grupal que determinamos para unos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 elementos flexibles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 a un solo elemento flexible y así romper con el efecto hereditario de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align-items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050">
              <a:solidFill>
                <a:srgbClr val="7D5E5E"/>
              </a:solidFill>
              <a:highlight>
                <a:srgbClr val="D6C9C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4" name="Google Shape;47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9363" y="2319700"/>
            <a:ext cx="6425274" cy="202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80" name="Google Shape;480;p68"/>
          <p:cNvSpPr txBox="1"/>
          <p:nvPr/>
        </p:nvSpPr>
        <p:spPr>
          <a:xfrm>
            <a:off x="520225" y="1062975"/>
            <a:ext cx="7877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7D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1" name="Google Shape;481;p68"/>
          <p:cNvSpPr txBox="1"/>
          <p:nvPr/>
        </p:nvSpPr>
        <p:spPr>
          <a:xfrm>
            <a:off x="520225" y="1062975"/>
            <a:ext cx="7877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050">
              <a:solidFill>
                <a:srgbClr val="7D5E5E"/>
              </a:solidFill>
              <a:highlight>
                <a:srgbClr val="D6C9C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2" name="Google Shape;482;p68"/>
          <p:cNvSpPr txBox="1"/>
          <p:nvPr/>
        </p:nvSpPr>
        <p:spPr>
          <a:xfrm>
            <a:off x="467975" y="60127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order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83" name="Google Shape;483;p68"/>
          <p:cNvSpPr txBox="1"/>
          <p:nvPr/>
        </p:nvSpPr>
        <p:spPr>
          <a:xfrm>
            <a:off x="520225" y="1020200"/>
            <a:ext cx="78771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En el flujo normal de los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elementos flexibles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, estos se colocan en filas o columnas unos seguidos de otros de acuerdo a como están en el código HTML, ese es su orden. La propiedad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order 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permite alterar ese orden sin modificar el HTML, es decir en pantalla, en la renderización del HTML veremos que los elementos fueron reorganizados pero el HTML es el mismo.</a:t>
            </a:r>
            <a:endParaRPr sz="1050">
              <a:solidFill>
                <a:srgbClr val="7D5E5E"/>
              </a:solidFill>
              <a:highlight>
                <a:srgbClr val="D6C9C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4" name="Google Shape;48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425" y="2050900"/>
            <a:ext cx="6565151" cy="238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90" name="Google Shape;490;p69"/>
          <p:cNvSpPr txBox="1"/>
          <p:nvPr/>
        </p:nvSpPr>
        <p:spPr>
          <a:xfrm>
            <a:off x="520225" y="1062975"/>
            <a:ext cx="7877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7D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Google Shape;491;p69"/>
          <p:cNvSpPr txBox="1"/>
          <p:nvPr/>
        </p:nvSpPr>
        <p:spPr>
          <a:xfrm>
            <a:off x="520225" y="1062975"/>
            <a:ext cx="7877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050">
              <a:solidFill>
                <a:srgbClr val="7D5E5E"/>
              </a:solidFill>
              <a:highlight>
                <a:srgbClr val="D6C9C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2" name="Google Shape;492;p69"/>
          <p:cNvSpPr txBox="1"/>
          <p:nvPr/>
        </p:nvSpPr>
        <p:spPr>
          <a:xfrm>
            <a:off x="467975" y="60127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Propiedades Shorthand para flexbox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93" name="Google Shape;493;p69"/>
          <p:cNvSpPr txBox="1"/>
          <p:nvPr/>
        </p:nvSpPr>
        <p:spPr>
          <a:xfrm>
            <a:off x="1049175" y="1241475"/>
            <a:ext cx="33057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 Mono"/>
                <a:ea typeface="Roboto Mono"/>
                <a:cs typeface="Roboto Mono"/>
                <a:sym typeface="Roboto Mono"/>
              </a:rPr>
              <a:t>flex-flow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 permite definir en una sola declaración las propiedades </a:t>
            </a:r>
            <a:r>
              <a:rPr b="1" lang="es" sz="1050">
                <a:solidFill>
                  <a:srgbClr val="7D5E5E"/>
                </a:solidFill>
                <a:latin typeface="Roboto Mono"/>
                <a:ea typeface="Roboto Mono"/>
                <a:cs typeface="Roboto Mono"/>
                <a:sym typeface="Roboto Mono"/>
              </a:rPr>
              <a:t>flex-direction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 y </a:t>
            </a:r>
            <a:r>
              <a:rPr b="1" lang="es" sz="1050">
                <a:solidFill>
                  <a:srgbClr val="7D5E5E"/>
                </a:solidFill>
                <a:latin typeface="Roboto Mono"/>
                <a:ea typeface="Roboto Mono"/>
                <a:cs typeface="Roboto Mono"/>
                <a:sym typeface="Roboto Mono"/>
              </a:rPr>
              <a:t>flex-wrap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. Por defecto los valores de estas propiedades son </a:t>
            </a:r>
            <a:r>
              <a:rPr b="1" lang="es" sz="1050">
                <a:solidFill>
                  <a:srgbClr val="7D5E5E"/>
                </a:solidFill>
                <a:latin typeface="Roboto Mono"/>
                <a:ea typeface="Roboto Mono"/>
                <a:cs typeface="Roboto Mono"/>
                <a:sym typeface="Roboto Mono"/>
              </a:rPr>
              <a:t>row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para la primera y </a:t>
            </a:r>
            <a:r>
              <a:rPr b="1" lang="es" sz="1050">
                <a:solidFill>
                  <a:srgbClr val="7D5E5E"/>
                </a:solidFill>
                <a:latin typeface="Roboto Mono"/>
                <a:ea typeface="Roboto Mono"/>
                <a:cs typeface="Roboto Mono"/>
                <a:sym typeface="Roboto Mono"/>
              </a:rPr>
              <a:t>nowrap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para la segunda.</a:t>
            </a:r>
            <a:endParaRPr sz="1050">
              <a:solidFill>
                <a:srgbClr val="7D5E5E"/>
              </a:solidFill>
              <a:highlight>
                <a:srgbClr val="D6C9C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4" name="Google Shape;49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825" y="1241475"/>
            <a:ext cx="3101809" cy="342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00" name="Google Shape;500;p70"/>
          <p:cNvSpPr txBox="1"/>
          <p:nvPr/>
        </p:nvSpPr>
        <p:spPr>
          <a:xfrm>
            <a:off x="520225" y="1062975"/>
            <a:ext cx="7877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7D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70"/>
          <p:cNvSpPr txBox="1"/>
          <p:nvPr/>
        </p:nvSpPr>
        <p:spPr>
          <a:xfrm>
            <a:off x="520225" y="1062975"/>
            <a:ext cx="7877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050">
              <a:solidFill>
                <a:srgbClr val="7D5E5E"/>
              </a:solidFill>
              <a:highlight>
                <a:srgbClr val="D6C9C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70"/>
          <p:cNvSpPr txBox="1"/>
          <p:nvPr/>
        </p:nvSpPr>
        <p:spPr>
          <a:xfrm>
            <a:off x="467975" y="60127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Propiedades Shorthand para flexbox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03" name="Google Shape;503;p70"/>
          <p:cNvSpPr txBox="1"/>
          <p:nvPr/>
        </p:nvSpPr>
        <p:spPr>
          <a:xfrm>
            <a:off x="1407025" y="1241475"/>
            <a:ext cx="29478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37393A"/>
                </a:solidFill>
                <a:latin typeface="Roboto Mono"/>
                <a:ea typeface="Roboto Mono"/>
                <a:cs typeface="Roboto Mono"/>
                <a:sym typeface="Roboto Mono"/>
              </a:rPr>
              <a:t>flex</a:t>
            </a:r>
            <a:r>
              <a:rPr b="1" lang="es" sz="1050">
                <a:solidFill>
                  <a:srgbClr val="37393A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sz="1050">
                <a:solidFill>
                  <a:srgbClr val="37393A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agrupa la definición de las propiedades: </a:t>
            </a:r>
            <a:r>
              <a:rPr b="1" lang="es" sz="1050">
                <a:solidFill>
                  <a:srgbClr val="37393A"/>
                </a:solidFill>
                <a:latin typeface="Roboto Mono"/>
                <a:ea typeface="Roboto Mono"/>
                <a:cs typeface="Roboto Mono"/>
                <a:sym typeface="Roboto Mono"/>
              </a:rPr>
              <a:t>flex-grow</a:t>
            </a:r>
            <a:r>
              <a:rPr lang="es" sz="1050">
                <a:solidFill>
                  <a:srgbClr val="37393A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es" sz="1050">
                <a:solidFill>
                  <a:srgbClr val="37393A"/>
                </a:solidFill>
                <a:latin typeface="Roboto Mono"/>
                <a:ea typeface="Roboto Mono"/>
                <a:cs typeface="Roboto Mono"/>
                <a:sym typeface="Roboto Mono"/>
              </a:rPr>
              <a:t>flex-shrink</a:t>
            </a:r>
            <a:r>
              <a:rPr lang="es" sz="1050">
                <a:solidFill>
                  <a:srgbClr val="37393A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 y </a:t>
            </a:r>
            <a:r>
              <a:rPr b="1" lang="es" sz="1050">
                <a:solidFill>
                  <a:srgbClr val="37393A"/>
                </a:solidFill>
                <a:latin typeface="Roboto Mono"/>
                <a:ea typeface="Roboto Mono"/>
                <a:cs typeface="Roboto Mono"/>
                <a:sym typeface="Roboto Mono"/>
              </a:rPr>
              <a:t>flex-basis</a:t>
            </a:r>
            <a:r>
              <a:rPr lang="es" sz="1050">
                <a:solidFill>
                  <a:srgbClr val="37393A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endParaRPr sz="1050">
              <a:solidFill>
                <a:srgbClr val="7D5E5E"/>
              </a:solidFill>
              <a:highlight>
                <a:srgbClr val="D6C9C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4" name="Google Shape;50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8400" y="1020200"/>
            <a:ext cx="3409070" cy="342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10" name="Google Shape;510;p71"/>
          <p:cNvSpPr txBox="1"/>
          <p:nvPr/>
        </p:nvSpPr>
        <p:spPr>
          <a:xfrm>
            <a:off x="520225" y="1062975"/>
            <a:ext cx="7877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7D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1" name="Google Shape;511;p71"/>
          <p:cNvSpPr txBox="1"/>
          <p:nvPr/>
        </p:nvSpPr>
        <p:spPr>
          <a:xfrm>
            <a:off x="520225" y="1062975"/>
            <a:ext cx="7877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050">
              <a:solidFill>
                <a:srgbClr val="7D5E5E"/>
              </a:solidFill>
              <a:highlight>
                <a:srgbClr val="D6C9C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2" name="Google Shape;512;p71"/>
          <p:cNvSpPr txBox="1"/>
          <p:nvPr/>
        </p:nvSpPr>
        <p:spPr>
          <a:xfrm>
            <a:off x="467975" y="60127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flexbox en Bootstrap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13" name="Google Shape;513;p71"/>
          <p:cNvSpPr txBox="1"/>
          <p:nvPr/>
        </p:nvSpPr>
        <p:spPr>
          <a:xfrm>
            <a:off x="520225" y="1020200"/>
            <a:ext cx="7877100" cy="10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Bootstrap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 es una de las librerías más utilizada en la maquetación HTML y CSS. A partir de la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versión 4.0.0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 está incluido un módulo de reglas CSS para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Flexbox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050">
              <a:solidFill>
                <a:srgbClr val="7D5E5E"/>
              </a:solidFill>
              <a:highlight>
                <a:srgbClr val="D6C9C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7D5E5E"/>
              </a:solidFill>
              <a:highlight>
                <a:srgbClr val="D6C9C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Bootstrap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 incluye en los selectores de sus clases CSS las siguientes abreviaturas relacionadas a los diferentes tamaños de dispositivos:</a:t>
            </a:r>
            <a:endParaRPr sz="1050">
              <a:solidFill>
                <a:srgbClr val="7D5E5E"/>
              </a:solidFill>
              <a:highlight>
                <a:srgbClr val="D6C9C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4" name="Google Shape;51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013" y="2200800"/>
            <a:ext cx="7945975" cy="16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20" name="Google Shape;52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72"/>
          <p:cNvSpPr txBox="1"/>
          <p:nvPr/>
        </p:nvSpPr>
        <p:spPr>
          <a:xfrm>
            <a:off x="747150" y="1827725"/>
            <a:ext cx="7649700" cy="13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>
                <a:solidFill>
                  <a:srgbClr val="7D5E5E"/>
                </a:solidFill>
                <a:latin typeface="Roboto Black"/>
                <a:ea typeface="Roboto Black"/>
                <a:cs typeface="Roboto Black"/>
                <a:sym typeface="Roboto Black"/>
              </a:rPr>
              <a:t>Fin del Módulo</a:t>
            </a:r>
            <a:endParaRPr sz="3300">
              <a:solidFill>
                <a:srgbClr val="7D5E5E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¡Gracias!</a:t>
            </a:r>
            <a:endParaRPr sz="2500">
              <a:solidFill>
                <a:srgbClr val="7D5E5E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D6C9C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29" name="Google Shape;12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474" y="1724325"/>
            <a:ext cx="8122350" cy="227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9"/>
          <p:cNvSpPr txBox="1"/>
          <p:nvPr/>
        </p:nvSpPr>
        <p:spPr>
          <a:xfrm>
            <a:off x="648475" y="1267450"/>
            <a:ext cx="7357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structura flexible completa y los 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últimos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 conceptos: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cross start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cross end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 main start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 y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main end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1">
              <a:solidFill>
                <a:srgbClr val="7D5E5E"/>
              </a:solidFill>
            </a:endParaRPr>
          </a:p>
        </p:txBody>
      </p:sp>
      <p:sp>
        <p:nvSpPr>
          <p:cNvPr id="131" name="Google Shape;131;p29"/>
          <p:cNvSpPr txBox="1"/>
          <p:nvPr/>
        </p:nvSpPr>
        <p:spPr>
          <a:xfrm>
            <a:off x="467975" y="60127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Estructura básica de Flexbox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7" name="Google Shape;137;p30"/>
          <p:cNvSpPr txBox="1"/>
          <p:nvPr/>
        </p:nvSpPr>
        <p:spPr>
          <a:xfrm>
            <a:off x="467975" y="60127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display:flex y display:inline-flex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38" name="Google Shape;1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550" y="1595584"/>
            <a:ext cx="3951677" cy="23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3763" y="1595575"/>
            <a:ext cx="3951677" cy="23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0"/>
          <p:cNvSpPr txBox="1"/>
          <p:nvPr/>
        </p:nvSpPr>
        <p:spPr>
          <a:xfrm>
            <a:off x="541325" y="1249394"/>
            <a:ext cx="3425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display: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 flex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1">
              <a:solidFill>
                <a:srgbClr val="7D5E5E"/>
              </a:solidFill>
            </a:endParaRPr>
          </a:p>
        </p:txBody>
      </p:sp>
      <p:sp>
        <p:nvSpPr>
          <p:cNvPr id="141" name="Google Shape;141;p30"/>
          <p:cNvSpPr txBox="1"/>
          <p:nvPr/>
        </p:nvSpPr>
        <p:spPr>
          <a:xfrm>
            <a:off x="5046750" y="1249394"/>
            <a:ext cx="3425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display: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 inline-flex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1">
              <a:solidFill>
                <a:srgbClr val="7D5E5E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7" name="Google Shape;147;p31"/>
          <p:cNvSpPr txBox="1"/>
          <p:nvPr/>
        </p:nvSpPr>
        <p:spPr>
          <a:xfrm>
            <a:off x="587975" y="1278300"/>
            <a:ext cx="22218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Está propiedad permite alinear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elementos flexibles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 en el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eje transversal sobre su línea flexible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, el valor por defecto es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stretch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50">
              <a:solidFill>
                <a:srgbClr val="7D5E5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7D5E5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Los posibles valores que puede tomar está propiedad son: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flex-start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flex-end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center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 y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baseline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50">
              <a:solidFill>
                <a:srgbClr val="7D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31"/>
          <p:cNvSpPr txBox="1"/>
          <p:nvPr/>
        </p:nvSpPr>
        <p:spPr>
          <a:xfrm>
            <a:off x="467975" y="60127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align-items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49" name="Google Shape;1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477" y="1215375"/>
            <a:ext cx="5896120" cy="3293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5" name="Google Shape;155;p32"/>
          <p:cNvSpPr txBox="1"/>
          <p:nvPr/>
        </p:nvSpPr>
        <p:spPr>
          <a:xfrm>
            <a:off x="587975" y="1278300"/>
            <a:ext cx="22218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De manera similar a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 align-items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está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  permite alinear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elementos flexibles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 en el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eje principal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, y el valor por defecto es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flex-start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50">
              <a:solidFill>
                <a:srgbClr val="7D5E5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7D5E5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Los posibles valores que puede tomar está propiedad son: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flex-start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flex-end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center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 y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space-between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space-around</a:t>
            </a:r>
            <a:r>
              <a:rPr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 y </a:t>
            </a:r>
            <a:r>
              <a:rPr b="1" lang="es" sz="1050">
                <a:solidFill>
                  <a:srgbClr val="7D5E5E"/>
                </a:solidFill>
                <a:highlight>
                  <a:srgbClr val="D6C9C9"/>
                </a:highlight>
                <a:latin typeface="Roboto"/>
                <a:ea typeface="Roboto"/>
                <a:cs typeface="Roboto"/>
                <a:sym typeface="Roboto"/>
              </a:rPr>
              <a:t>space-evenly</a:t>
            </a:r>
            <a:endParaRPr sz="1050">
              <a:solidFill>
                <a:srgbClr val="7D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32"/>
          <p:cNvSpPr txBox="1"/>
          <p:nvPr/>
        </p:nvSpPr>
        <p:spPr>
          <a:xfrm>
            <a:off x="467975" y="60127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justify-content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57" name="Google Shape;15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2175" y="1215375"/>
            <a:ext cx="5808143" cy="3295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3" name="Google Shape;163;p33"/>
          <p:cNvSpPr txBox="1"/>
          <p:nvPr/>
        </p:nvSpPr>
        <p:spPr>
          <a:xfrm>
            <a:off x="587975" y="1278300"/>
            <a:ext cx="2367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Determina la dirección del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 eje principal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, por defecto es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row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, lo cual define que los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elementos flexibles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 se ubiquen </a:t>
            </a:r>
            <a:r>
              <a:rPr b="1"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horizontalmente de izquierda a derecha</a:t>
            </a: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50">
              <a:solidFill>
                <a:srgbClr val="7D5E5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7D5E5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7D5E5E"/>
                </a:solidFill>
                <a:latin typeface="Roboto"/>
                <a:ea typeface="Roboto"/>
                <a:cs typeface="Roboto"/>
                <a:sym typeface="Roboto"/>
              </a:rPr>
              <a:t>Es posible cambiar este flujo a otros diferentes.</a:t>
            </a:r>
            <a:endParaRPr sz="1050">
              <a:solidFill>
                <a:srgbClr val="7D5E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33"/>
          <p:cNvSpPr txBox="1"/>
          <p:nvPr/>
        </p:nvSpPr>
        <p:spPr>
          <a:xfrm>
            <a:off x="467975" y="601275"/>
            <a:ext cx="61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77B6EA"/>
                </a:solidFill>
                <a:latin typeface="Roboto Black"/>
                <a:ea typeface="Roboto Black"/>
                <a:cs typeface="Roboto Black"/>
                <a:sym typeface="Roboto Black"/>
              </a:rPr>
              <a:t>flex-direction</a:t>
            </a:r>
            <a:endParaRPr sz="1800">
              <a:solidFill>
                <a:srgbClr val="77B6E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65" name="Google Shape;1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5500" y="1062975"/>
            <a:ext cx="5357885" cy="3709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